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5" r:id="rId3"/>
    <p:sldMasterId id="2147483657" r:id="rId4"/>
    <p:sldMasterId id="2147483662" r:id="rId5"/>
    <p:sldMasterId id="2147483664" r:id="rId6"/>
    <p:sldMasterId id="2147483682" r:id="rId7"/>
  </p:sldMasterIdLst>
  <p:notesMasterIdLst>
    <p:notesMasterId r:id="rId181"/>
  </p:notesMasterIdLst>
  <p:handoutMasterIdLst>
    <p:handoutMasterId r:id="rId182"/>
  </p:handoutMasterIdLst>
  <p:sldIdLst>
    <p:sldId id="1904" r:id="rId8"/>
    <p:sldId id="1893" r:id="rId9"/>
    <p:sldId id="1912" r:id="rId10"/>
    <p:sldId id="258" r:id="rId11"/>
    <p:sldId id="1939" r:id="rId12"/>
    <p:sldId id="1913" r:id="rId13"/>
    <p:sldId id="1914" r:id="rId14"/>
    <p:sldId id="1918" r:id="rId15"/>
    <p:sldId id="1915" r:id="rId16"/>
    <p:sldId id="2037" r:id="rId17"/>
    <p:sldId id="521" r:id="rId18"/>
    <p:sldId id="2038" r:id="rId19"/>
    <p:sldId id="2039" r:id="rId20"/>
    <p:sldId id="2040" r:id="rId21"/>
    <p:sldId id="2041" r:id="rId22"/>
    <p:sldId id="2044" r:id="rId23"/>
    <p:sldId id="2042" r:id="rId24"/>
    <p:sldId id="2045" r:id="rId25"/>
    <p:sldId id="2046" r:id="rId26"/>
    <p:sldId id="2047" r:id="rId27"/>
    <p:sldId id="2070" r:id="rId28"/>
    <p:sldId id="2071" r:id="rId29"/>
    <p:sldId id="2072" r:id="rId30"/>
    <p:sldId id="2073" r:id="rId31"/>
    <p:sldId id="1916" r:id="rId32"/>
    <p:sldId id="1924" r:id="rId33"/>
    <p:sldId id="1931" r:id="rId34"/>
    <p:sldId id="1922" r:id="rId35"/>
    <p:sldId id="1917" r:id="rId36"/>
    <p:sldId id="2043" r:id="rId37"/>
    <p:sldId id="2054" r:id="rId38"/>
    <p:sldId id="1925" r:id="rId39"/>
    <p:sldId id="2055" r:id="rId40"/>
    <p:sldId id="2056" r:id="rId41"/>
    <p:sldId id="1926" r:id="rId42"/>
    <p:sldId id="1927" r:id="rId43"/>
    <p:sldId id="2057" r:id="rId44"/>
    <p:sldId id="1928" r:id="rId45"/>
    <p:sldId id="1932" r:id="rId46"/>
    <p:sldId id="2028" r:id="rId47"/>
    <p:sldId id="2027" r:id="rId48"/>
    <p:sldId id="2058" r:id="rId49"/>
    <p:sldId id="1934" r:id="rId50"/>
    <p:sldId id="1935" r:id="rId51"/>
    <p:sldId id="2032" r:id="rId52"/>
    <p:sldId id="2033" r:id="rId53"/>
    <p:sldId id="2029" r:id="rId54"/>
    <p:sldId id="2030" r:id="rId55"/>
    <p:sldId id="2031" r:id="rId56"/>
    <p:sldId id="2059" r:id="rId57"/>
    <p:sldId id="1937" r:id="rId58"/>
    <p:sldId id="1938" r:id="rId59"/>
    <p:sldId id="2034" r:id="rId60"/>
    <p:sldId id="2035" r:id="rId61"/>
    <p:sldId id="2036" r:id="rId62"/>
    <p:sldId id="2060" r:id="rId63"/>
    <p:sldId id="2061" r:id="rId64"/>
    <p:sldId id="2062" r:id="rId65"/>
    <p:sldId id="2174" r:id="rId66"/>
    <p:sldId id="2064" r:id="rId67"/>
    <p:sldId id="2065" r:id="rId68"/>
    <p:sldId id="2067" r:id="rId69"/>
    <p:sldId id="2068" r:id="rId70"/>
    <p:sldId id="2069" r:id="rId71"/>
    <p:sldId id="2074" r:id="rId72"/>
    <p:sldId id="2076" r:id="rId73"/>
    <p:sldId id="2077" r:id="rId74"/>
    <p:sldId id="2078" r:id="rId75"/>
    <p:sldId id="2145" r:id="rId76"/>
    <p:sldId id="2146" r:id="rId77"/>
    <p:sldId id="2170" r:id="rId78"/>
    <p:sldId id="2172" r:id="rId79"/>
    <p:sldId id="2171" r:id="rId80"/>
    <p:sldId id="2173" r:id="rId81"/>
    <p:sldId id="2175" r:id="rId82"/>
    <p:sldId id="2177" r:id="rId83"/>
    <p:sldId id="2178" r:id="rId84"/>
    <p:sldId id="2179" r:id="rId85"/>
    <p:sldId id="2180" r:id="rId86"/>
    <p:sldId id="2181" r:id="rId87"/>
    <p:sldId id="2183" r:id="rId88"/>
    <p:sldId id="2184" r:id="rId89"/>
    <p:sldId id="2185" r:id="rId90"/>
    <p:sldId id="2186" r:id="rId91"/>
    <p:sldId id="2187" r:id="rId92"/>
    <p:sldId id="2206" r:id="rId93"/>
    <p:sldId id="2205" r:id="rId94"/>
    <p:sldId id="2188" r:id="rId95"/>
    <p:sldId id="2189" r:id="rId96"/>
    <p:sldId id="2190" r:id="rId97"/>
    <p:sldId id="2191" r:id="rId98"/>
    <p:sldId id="2192" r:id="rId99"/>
    <p:sldId id="2193" r:id="rId100"/>
    <p:sldId id="2194" r:id="rId101"/>
    <p:sldId id="2195" r:id="rId102"/>
    <p:sldId id="2196" r:id="rId103"/>
    <p:sldId id="2197" r:id="rId104"/>
    <p:sldId id="2198" r:id="rId105"/>
    <p:sldId id="2199" r:id="rId106"/>
    <p:sldId id="2200" r:id="rId107"/>
    <p:sldId id="2201" r:id="rId108"/>
    <p:sldId id="2202" r:id="rId109"/>
    <p:sldId id="2203" r:id="rId110"/>
    <p:sldId id="2204" r:id="rId111"/>
    <p:sldId id="2208" r:id="rId112"/>
    <p:sldId id="2209" r:id="rId113"/>
    <p:sldId id="2210" r:id="rId114"/>
    <p:sldId id="2211" r:id="rId115"/>
    <p:sldId id="2213" r:id="rId116"/>
    <p:sldId id="2214" r:id="rId117"/>
    <p:sldId id="2212" r:id="rId118"/>
    <p:sldId id="2215" r:id="rId119"/>
    <p:sldId id="2216" r:id="rId120"/>
    <p:sldId id="2217" r:id="rId121"/>
    <p:sldId id="2219" r:id="rId122"/>
    <p:sldId id="2218" r:id="rId123"/>
    <p:sldId id="2221" r:id="rId124"/>
    <p:sldId id="2222" r:id="rId125"/>
    <p:sldId id="2220" r:id="rId126"/>
    <p:sldId id="2223" r:id="rId127"/>
    <p:sldId id="2225" r:id="rId128"/>
    <p:sldId id="2224" r:id="rId129"/>
    <p:sldId id="2226" r:id="rId130"/>
    <p:sldId id="2227" r:id="rId131"/>
    <p:sldId id="2228" r:id="rId132"/>
    <p:sldId id="2229" r:id="rId133"/>
    <p:sldId id="2230" r:id="rId134"/>
    <p:sldId id="2231" r:id="rId135"/>
    <p:sldId id="2232" r:id="rId136"/>
    <p:sldId id="2235" r:id="rId137"/>
    <p:sldId id="2233" r:id="rId138"/>
    <p:sldId id="2234" r:id="rId139"/>
    <p:sldId id="2236" r:id="rId140"/>
    <p:sldId id="2237" r:id="rId141"/>
    <p:sldId id="2240" r:id="rId142"/>
    <p:sldId id="2239" r:id="rId143"/>
    <p:sldId id="2242" r:id="rId144"/>
    <p:sldId id="2243" r:id="rId145"/>
    <p:sldId id="2241" r:id="rId146"/>
    <p:sldId id="2245" r:id="rId147"/>
    <p:sldId id="2246" r:id="rId148"/>
    <p:sldId id="2247" r:id="rId149"/>
    <p:sldId id="2248" r:id="rId150"/>
    <p:sldId id="2249" r:id="rId151"/>
    <p:sldId id="2250" r:id="rId152"/>
    <p:sldId id="2244" r:id="rId153"/>
    <p:sldId id="2252" r:id="rId154"/>
    <p:sldId id="2264" r:id="rId155"/>
    <p:sldId id="2263" r:id="rId156"/>
    <p:sldId id="2251" r:id="rId157"/>
    <p:sldId id="2265" r:id="rId158"/>
    <p:sldId id="2266" r:id="rId159"/>
    <p:sldId id="2269" r:id="rId160"/>
    <p:sldId id="2268" r:id="rId161"/>
    <p:sldId id="2267" r:id="rId162"/>
    <p:sldId id="2270" r:id="rId163"/>
    <p:sldId id="2271" r:id="rId164"/>
    <p:sldId id="2272" r:id="rId165"/>
    <p:sldId id="2273" r:id="rId166"/>
    <p:sldId id="2274" r:id="rId167"/>
    <p:sldId id="2275" r:id="rId168"/>
    <p:sldId id="2276" r:id="rId169"/>
    <p:sldId id="2277" r:id="rId170"/>
    <p:sldId id="2278" r:id="rId171"/>
    <p:sldId id="2279" r:id="rId172"/>
    <p:sldId id="2280" r:id="rId173"/>
    <p:sldId id="2281" r:id="rId174"/>
    <p:sldId id="2282" r:id="rId175"/>
    <p:sldId id="2283" r:id="rId176"/>
    <p:sldId id="2284" r:id="rId177"/>
    <p:sldId id="2285" r:id="rId178"/>
    <p:sldId id="2286" r:id="rId179"/>
    <p:sldId id="1463" r:id="rId180"/>
  </p:sldIdLst>
  <p:sldSz cx="12192000" cy="6858000"/>
  <p:notesSz cx="6858000" cy="9144000"/>
  <p:custDataLst>
    <p:tags r:id="rId18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83" userDrawn="1">
          <p15:clr>
            <a:srgbClr val="A4A3A4"/>
          </p15:clr>
        </p15:guide>
        <p15:guide id="2" orient="horz" pos="1457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orient="horz" pos="2183" userDrawn="1">
          <p15:clr>
            <a:srgbClr val="A4A3A4"/>
          </p15:clr>
        </p15:guide>
        <p15:guide id="5" pos="4997" userDrawn="1">
          <p15:clr>
            <a:srgbClr val="A4A3A4"/>
          </p15:clr>
        </p15:guide>
        <p15:guide id="6" orient="horz" pos="11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B60004"/>
    <a:srgbClr val="2FC141"/>
    <a:srgbClr val="C08900"/>
    <a:srgbClr val="4192A7"/>
    <a:srgbClr val="42B883"/>
    <a:srgbClr val="001FEE"/>
    <a:srgbClr val="D31AE6"/>
    <a:srgbClr val="50CB8E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5071" autoAdjust="0"/>
  </p:normalViewPr>
  <p:slideViewPr>
    <p:cSldViewPr snapToGrid="0" showGuides="1">
      <p:cViewPr varScale="1">
        <p:scale>
          <a:sx n="73" d="100"/>
          <a:sy n="73" d="100"/>
        </p:scale>
        <p:origin x="250" y="43"/>
      </p:cViewPr>
      <p:guideLst>
        <p:guide pos="483"/>
        <p:guide orient="horz" pos="1457"/>
        <p:guide pos="257"/>
        <p:guide orient="horz" pos="2183"/>
        <p:guide pos="4997"/>
        <p:guide orient="horz" pos="118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slide" Target="slides/slide131.xml"/><Relationship Id="rId159" Type="http://schemas.openxmlformats.org/officeDocument/2006/relationships/slide" Target="slides/slide152.xml"/><Relationship Id="rId170" Type="http://schemas.openxmlformats.org/officeDocument/2006/relationships/slide" Target="slides/slide163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53" Type="http://schemas.openxmlformats.org/officeDocument/2006/relationships/slide" Target="slides/slide46.xml"/><Relationship Id="rId74" Type="http://schemas.openxmlformats.org/officeDocument/2006/relationships/slide" Target="slides/slide67.xml"/><Relationship Id="rId128" Type="http://schemas.openxmlformats.org/officeDocument/2006/relationships/slide" Target="slides/slide121.xml"/><Relationship Id="rId149" Type="http://schemas.openxmlformats.org/officeDocument/2006/relationships/slide" Target="slides/slide14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8.xml"/><Relationship Id="rId160" Type="http://schemas.openxmlformats.org/officeDocument/2006/relationships/slide" Target="slides/slide153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15.xml"/><Relationship Id="rId43" Type="http://schemas.openxmlformats.org/officeDocument/2006/relationships/slide" Target="slides/slide36.xml"/><Relationship Id="rId64" Type="http://schemas.openxmlformats.org/officeDocument/2006/relationships/slide" Target="slides/slide57.xml"/><Relationship Id="rId118" Type="http://schemas.openxmlformats.org/officeDocument/2006/relationships/slide" Target="slides/slide111.xml"/><Relationship Id="rId139" Type="http://schemas.openxmlformats.org/officeDocument/2006/relationships/slide" Target="slides/slide132.xml"/><Relationship Id="rId85" Type="http://schemas.openxmlformats.org/officeDocument/2006/relationships/slide" Target="slides/slide78.xml"/><Relationship Id="rId150" Type="http://schemas.openxmlformats.org/officeDocument/2006/relationships/slide" Target="slides/slide143.xml"/><Relationship Id="rId171" Type="http://schemas.openxmlformats.org/officeDocument/2006/relationships/slide" Target="slides/slide164.xml"/><Relationship Id="rId12" Type="http://schemas.openxmlformats.org/officeDocument/2006/relationships/slide" Target="slides/slide5.xml"/><Relationship Id="rId33" Type="http://schemas.openxmlformats.org/officeDocument/2006/relationships/slide" Target="slides/slide26.xml"/><Relationship Id="rId108" Type="http://schemas.openxmlformats.org/officeDocument/2006/relationships/slide" Target="slides/slide101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5" Type="http://schemas.openxmlformats.org/officeDocument/2006/relationships/slide" Target="slides/slide68.xml"/><Relationship Id="rId96" Type="http://schemas.openxmlformats.org/officeDocument/2006/relationships/slide" Target="slides/slide89.xml"/><Relationship Id="rId140" Type="http://schemas.openxmlformats.org/officeDocument/2006/relationships/slide" Target="slides/slide133.xml"/><Relationship Id="rId161" Type="http://schemas.openxmlformats.org/officeDocument/2006/relationships/slide" Target="slides/slide154.xml"/><Relationship Id="rId182" Type="http://schemas.openxmlformats.org/officeDocument/2006/relationships/handoutMaster" Target="handoutMasters/handout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5" Type="http://schemas.openxmlformats.org/officeDocument/2006/relationships/slide" Target="slides/slide58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51" Type="http://schemas.openxmlformats.org/officeDocument/2006/relationships/slide" Target="slides/slide144.xml"/><Relationship Id="rId172" Type="http://schemas.openxmlformats.org/officeDocument/2006/relationships/slide" Target="slides/slide165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slide" Target="slides/slide134.xml"/><Relationship Id="rId146" Type="http://schemas.openxmlformats.org/officeDocument/2006/relationships/slide" Target="slides/slide139.xml"/><Relationship Id="rId167" Type="http://schemas.openxmlformats.org/officeDocument/2006/relationships/slide" Target="slides/slide160.xml"/><Relationship Id="rId18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162" Type="http://schemas.openxmlformats.org/officeDocument/2006/relationships/slide" Target="slides/slide155.xml"/><Relationship Id="rId183" Type="http://schemas.openxmlformats.org/officeDocument/2006/relationships/tags" Target="tags/tag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slide" Target="slides/slide129.xml"/><Relationship Id="rId157" Type="http://schemas.openxmlformats.org/officeDocument/2006/relationships/slide" Target="slides/slide150.xml"/><Relationship Id="rId178" Type="http://schemas.openxmlformats.org/officeDocument/2006/relationships/slide" Target="slides/slide171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52" Type="http://schemas.openxmlformats.org/officeDocument/2006/relationships/slide" Target="slides/slide145.xml"/><Relationship Id="rId173" Type="http://schemas.openxmlformats.org/officeDocument/2006/relationships/slide" Target="slides/slide166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slide" Target="slides/slide140.xml"/><Relationship Id="rId168" Type="http://schemas.openxmlformats.org/officeDocument/2006/relationships/slide" Target="slides/slide16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slide" Target="slides/slide135.xml"/><Relationship Id="rId163" Type="http://schemas.openxmlformats.org/officeDocument/2006/relationships/slide" Target="slides/slide156.xml"/><Relationship Id="rId184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158" Type="http://schemas.openxmlformats.org/officeDocument/2006/relationships/slide" Target="slides/slide15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3" Type="http://schemas.openxmlformats.org/officeDocument/2006/relationships/slide" Target="slides/slide146.xml"/><Relationship Id="rId174" Type="http://schemas.openxmlformats.org/officeDocument/2006/relationships/slide" Target="slides/slide167.xml"/><Relationship Id="rId179" Type="http://schemas.openxmlformats.org/officeDocument/2006/relationships/slide" Target="slides/slide172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43" Type="http://schemas.openxmlformats.org/officeDocument/2006/relationships/slide" Target="slides/slide136.xml"/><Relationship Id="rId148" Type="http://schemas.openxmlformats.org/officeDocument/2006/relationships/slide" Target="slides/slide141.xml"/><Relationship Id="rId164" Type="http://schemas.openxmlformats.org/officeDocument/2006/relationships/slide" Target="slides/slide157.xml"/><Relationship Id="rId169" Type="http://schemas.openxmlformats.org/officeDocument/2006/relationships/slide" Target="slides/slide162.xml"/><Relationship Id="rId18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80" Type="http://schemas.openxmlformats.org/officeDocument/2006/relationships/slide" Target="slides/slide173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54" Type="http://schemas.openxmlformats.org/officeDocument/2006/relationships/slide" Target="slides/slide147.xml"/><Relationship Id="rId175" Type="http://schemas.openxmlformats.org/officeDocument/2006/relationships/slide" Target="slides/slide168.xml"/><Relationship Id="rId16" Type="http://schemas.openxmlformats.org/officeDocument/2006/relationships/slide" Target="slides/slide9.xml"/><Relationship Id="rId37" Type="http://schemas.openxmlformats.org/officeDocument/2006/relationships/slide" Target="slides/slide30.xml"/><Relationship Id="rId58" Type="http://schemas.openxmlformats.org/officeDocument/2006/relationships/slide" Target="slides/slide51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44" Type="http://schemas.openxmlformats.org/officeDocument/2006/relationships/slide" Target="slides/slide137.xml"/><Relationship Id="rId90" Type="http://schemas.openxmlformats.org/officeDocument/2006/relationships/slide" Target="slides/slide83.xml"/><Relationship Id="rId165" Type="http://schemas.openxmlformats.org/officeDocument/2006/relationships/slide" Target="slides/slide158.xml"/><Relationship Id="rId186" Type="http://schemas.openxmlformats.org/officeDocument/2006/relationships/viewProps" Target="viewProps.xml"/><Relationship Id="rId27" Type="http://schemas.openxmlformats.org/officeDocument/2006/relationships/slide" Target="slides/slide20.xml"/><Relationship Id="rId48" Type="http://schemas.openxmlformats.org/officeDocument/2006/relationships/slide" Target="slides/slide41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34" Type="http://schemas.openxmlformats.org/officeDocument/2006/relationships/slide" Target="slides/slide127.xml"/><Relationship Id="rId80" Type="http://schemas.openxmlformats.org/officeDocument/2006/relationships/slide" Target="slides/slide73.xml"/><Relationship Id="rId155" Type="http://schemas.openxmlformats.org/officeDocument/2006/relationships/slide" Target="slides/slide148.xml"/><Relationship Id="rId176" Type="http://schemas.openxmlformats.org/officeDocument/2006/relationships/slide" Target="slides/slide169.xml"/><Relationship Id="rId17" Type="http://schemas.openxmlformats.org/officeDocument/2006/relationships/slide" Target="slides/slide10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24" Type="http://schemas.openxmlformats.org/officeDocument/2006/relationships/slide" Target="slides/slide117.xml"/><Relationship Id="rId70" Type="http://schemas.openxmlformats.org/officeDocument/2006/relationships/slide" Target="slides/slide63.xml"/><Relationship Id="rId91" Type="http://schemas.openxmlformats.org/officeDocument/2006/relationships/slide" Target="slides/slide84.xml"/><Relationship Id="rId145" Type="http://schemas.openxmlformats.org/officeDocument/2006/relationships/slide" Target="slides/slide138.xml"/><Relationship Id="rId166" Type="http://schemas.openxmlformats.org/officeDocument/2006/relationships/slide" Target="slides/slide159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60" Type="http://schemas.openxmlformats.org/officeDocument/2006/relationships/slide" Target="slides/slide53.xml"/><Relationship Id="rId81" Type="http://schemas.openxmlformats.org/officeDocument/2006/relationships/slide" Target="slides/slide74.xml"/><Relationship Id="rId135" Type="http://schemas.openxmlformats.org/officeDocument/2006/relationships/slide" Target="slides/slide128.xml"/><Relationship Id="rId156" Type="http://schemas.openxmlformats.org/officeDocument/2006/relationships/slide" Target="slides/slide149.xml"/><Relationship Id="rId177" Type="http://schemas.openxmlformats.org/officeDocument/2006/relationships/slide" Target="slides/slide17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2024/7/30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826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699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139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807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474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05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152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26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184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227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965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7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32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297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 B" panose="00020600040101010101" charset="-122"/>
                  <a:ea typeface="阿里巴巴普惠体 B" panose="00020600040101010101" charset="-122"/>
                  <a:cs typeface="阿里巴巴普惠体 B" panose="00020600040101010101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 B" panose="00020600040101010101" charset="-122"/>
                  <a:ea typeface="阿里巴巴普惠体 B" panose="00020600040101010101" charset="-122"/>
                  <a:cs typeface="阿里巴巴普惠体 B" panose="00020600040101010101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阿里巴巴普惠体 B" panose="00020600040101010101" charset="-122"/>
                  <a:ea typeface="阿里巴巴普惠体 B" panose="00020600040101010101" charset="-122"/>
                  <a:cs typeface="阿里巴巴普惠体 B" panose="00020600040101010101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9761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阿里巴巴普惠体 B" panose="00020600040101010101" charset="-122"/>
                  <a:ea typeface="阿里巴巴普惠体 B" panose="00020600040101010101" charset="-122"/>
                  <a:cs typeface="阿里巴巴普惠体 B" panose="00020600040101010101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>
              <a:buNone/>
              <a:defRPr b="0" i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>
              <a:defRPr b="0" i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>
              <a:defRPr b="0" i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>
              <a:defRPr b="0" i="0"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4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阿里巴巴普惠体 B" panose="00020600040101010101" charset="-122"/>
                  <a:ea typeface="阿里巴巴普惠体 B" panose="00020600040101010101" charset="-122"/>
                  <a:cs typeface="阿里巴巴普惠体 B" panose="00020600040101010101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阿里巴巴普惠体 R" panose="00020600040101010101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阿里巴巴普惠体 R" panose="00020600040101010101" pitchFamily="18" charset="-122"/>
          <a:ea typeface="阿里巴巴普惠体 R" panose="00020600040101010101" pitchFamily="18" charset="-122"/>
          <a:cs typeface="阿里巴巴普惠体 R" panose="00020600040101010101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的技术！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30.png"/><Relationship Id="rId7" Type="http://schemas.openxmlformats.org/officeDocument/2006/relationships/image" Target="../media/image5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6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ruoyi.vip/ruoyi-vue/document/cjjc.html#%E9%9B%86%E6%88%90easyexcel%E5%AE%9E%E7%8E%B0excel%E8%A1%A8%E6%A0%BC%E5%A2%9E%E5%BC%BA" TargetMode="External"/><Relationship Id="rId2" Type="http://schemas.openxmlformats.org/officeDocument/2006/relationships/hyperlink" Target="https://easyexcel.alibaba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3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9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144.emf"/><Relationship Id="rId4" Type="http://schemas.openxmlformats.org/officeDocument/2006/relationships/image" Target="../media/image147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59.png"/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12" Type="http://schemas.openxmlformats.org/officeDocument/2006/relationships/image" Target="../media/image58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4.png"/><Relationship Id="rId11" Type="http://schemas.openxmlformats.org/officeDocument/2006/relationships/image" Target="../media/image158.png"/><Relationship Id="rId5" Type="http://schemas.openxmlformats.org/officeDocument/2006/relationships/image" Target="../media/image153.png"/><Relationship Id="rId10" Type="http://schemas.openxmlformats.org/officeDocument/2006/relationships/image" Target="../media/image157.png"/><Relationship Id="rId4" Type="http://schemas.openxmlformats.org/officeDocument/2006/relationships/image" Target="../media/image150.png"/><Relationship Id="rId9" Type="http://schemas.openxmlformats.org/officeDocument/2006/relationships/image" Target="../media/image59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94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4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144.emf"/><Relationship Id="rId4" Type="http://schemas.openxmlformats.org/officeDocument/2006/relationships/image" Target="../media/image171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4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2.png"/><Relationship Id="rId4" Type="http://schemas.openxmlformats.org/officeDocument/2006/relationships/image" Target="../media/image9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6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0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8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myelegent/elegent-pa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8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udian1991/dkd-parent.git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ee.com/ys-gitee/dkd-parent.gi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udian1991/dkd-vue.git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11" Type="http://schemas.openxmlformats.org/officeDocument/2006/relationships/image" Target="../media/image5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86.png"/><Relationship Id="rId7" Type="http://schemas.openxmlformats.org/officeDocument/2006/relationships/image" Target="../media/image5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png"/><Relationship Id="rId11" Type="http://schemas.openxmlformats.org/officeDocument/2006/relationships/image" Target="../media/image84.png"/><Relationship Id="rId5" Type="http://schemas.openxmlformats.org/officeDocument/2006/relationships/image" Target="../media/image88.png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x-file-storage.xuyanwu.cn/" TargetMode="Externa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sign.qq.com/s/426304924036117" TargetMode="Externa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png"/><Relationship Id="rId11" Type="http://schemas.openxmlformats.org/officeDocument/2006/relationships/image" Target="../media/image60.png"/><Relationship Id="rId5" Type="http://schemas.openxmlformats.org/officeDocument/2006/relationships/image" Target="../media/image107.png"/><Relationship Id="rId10" Type="http://schemas.openxmlformats.org/officeDocument/2006/relationships/image" Target="../media/image59.png"/><Relationship Id="rId4" Type="http://schemas.openxmlformats.org/officeDocument/2006/relationships/image" Target="../media/image106.png"/><Relationship Id="rId9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22.png"/><Relationship Id="rId7" Type="http://schemas.openxmlformats.org/officeDocument/2006/relationships/image" Target="../media/image5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1BEF665-E6EA-4481-E238-D1280CF6A9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71231" y="1451643"/>
            <a:ext cx="5973761" cy="4256405"/>
          </a:xfrm>
        </p:spPr>
        <p:txBody>
          <a:bodyPr/>
          <a:lstStyle/>
          <a:p>
            <a:r>
              <a:rPr lang="zh-CN" altLang="en-US"/>
              <a:t>项目介绍</a:t>
            </a:r>
            <a:endParaRPr lang="en-US" altLang="zh-CN"/>
          </a:p>
          <a:p>
            <a:r>
              <a:rPr lang="zh-CN" altLang="en-US"/>
              <a:t>初始</a:t>
            </a:r>
            <a:r>
              <a:rPr lang="en-US" altLang="zh-CN"/>
              <a:t>AI</a:t>
            </a:r>
          </a:p>
          <a:p>
            <a:r>
              <a:rPr lang="zh-CN" altLang="en-US"/>
              <a:t>项目搭建</a:t>
            </a:r>
            <a:endParaRPr lang="en-US" altLang="zh-CN"/>
          </a:p>
          <a:p>
            <a:r>
              <a:rPr lang="zh-CN" altLang="en-US"/>
              <a:t>点位管理</a:t>
            </a:r>
            <a:endParaRPr lang="en-US" altLang="zh-CN"/>
          </a:p>
          <a:p>
            <a:r>
              <a:rPr lang="zh-CN" altLang="en-US"/>
              <a:t>人员管理</a:t>
            </a:r>
            <a:endParaRPr lang="en-US" altLang="zh-CN"/>
          </a:p>
          <a:p>
            <a:r>
              <a:rPr lang="zh-CN" altLang="en-US"/>
              <a:t>设备管理</a:t>
            </a:r>
            <a:endParaRPr lang="en-US" altLang="zh-CN"/>
          </a:p>
          <a:p>
            <a:r>
              <a:rPr lang="zh-CN" altLang="en-US"/>
              <a:t>策略管理</a:t>
            </a:r>
            <a:endParaRPr lang="en-US" altLang="zh-CN"/>
          </a:p>
          <a:p>
            <a:r>
              <a:rPr lang="zh-CN" altLang="en-US"/>
              <a:t>商品管理</a:t>
            </a:r>
            <a:endParaRPr lang="en-US" altLang="zh-CN"/>
          </a:p>
          <a:p>
            <a:r>
              <a:rPr lang="zh-CN" altLang="en-US"/>
              <a:t>工单管理</a:t>
            </a:r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2743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初始</a:t>
            </a:r>
            <a:r>
              <a:rPr lang="en-US" altLang="zh-CN"/>
              <a:t>AI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070015"/>
      </p:ext>
    </p:extLst>
  </p:cSld>
  <p:clrMapOvr>
    <a:masterClrMapping/>
  </p:clrMapOvr>
  <p:transition spd="slow">
    <p:push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策略管理改造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参考页面原型，完成基础布局展示改造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B53E01-EE79-0C24-03A1-1AB95CD00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09" y="2312988"/>
            <a:ext cx="10501971" cy="3194623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391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策略管理改造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管理员点击查看详情，展示策略名称和该策略下的设备列表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27AF7F-EF41-B342-086A-33B690858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367" y="2312988"/>
            <a:ext cx="5182986" cy="391385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219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2720" y="271303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策略管理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07</a:t>
            </a:r>
            <a:endParaRPr lang="zh-CN" altLang="en-US"/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9C68CAEF-7493-241A-F71E-81F83BF9B352}"/>
              </a:ext>
            </a:extLst>
          </p:cNvPr>
          <p:cNvSpPr txBox="1">
            <a:spLocks/>
          </p:cNvSpPr>
          <p:nvPr/>
        </p:nvSpPr>
        <p:spPr>
          <a:xfrm>
            <a:off x="5252720" y="338423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生成基础代码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DFA1B46C-9D79-762C-DAA2-AB74B643BB1D}"/>
              </a:ext>
            </a:extLst>
          </p:cNvPr>
          <p:cNvSpPr txBox="1">
            <a:spLocks/>
          </p:cNvSpPr>
          <p:nvPr/>
        </p:nvSpPr>
        <p:spPr>
          <a:xfrm>
            <a:off x="5252720" y="3811337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策略管理改造</a:t>
            </a:r>
          </a:p>
        </p:txBody>
      </p:sp>
      <p:sp>
        <p:nvSpPr>
          <p:cNvPr id="9" name="!!a">
            <a:extLst>
              <a:ext uri="{FF2B5EF4-FFF2-40B4-BE49-F238E27FC236}">
                <a16:creationId xmlns:a16="http://schemas.microsoft.com/office/drawing/2014/main" id="{FC15D3FF-A9AA-C1EA-2A52-3112AEE69B7C}"/>
              </a:ext>
            </a:extLst>
          </p:cNvPr>
          <p:cNvSpPr txBox="1">
            <a:spLocks/>
          </p:cNvSpPr>
          <p:nvPr/>
        </p:nvSpPr>
        <p:spPr>
          <a:xfrm>
            <a:off x="5252720" y="423844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设备策略分配</a:t>
            </a:r>
          </a:p>
        </p:txBody>
      </p:sp>
    </p:spTree>
    <p:extLst>
      <p:ext uri="{BB962C8B-B14F-4D97-AF65-F5344CB8AC3E}">
        <p14:creationId xmlns:p14="http://schemas.microsoft.com/office/powerpoint/2010/main" val="2450458887"/>
      </p:ext>
    </p:extLst>
  </p:cSld>
  <p:clrMapOvr>
    <a:masterClrMapping/>
  </p:clrMapOvr>
  <p:transition spd="slow">
    <p:push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设备策略分配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在设备管理页面中点击策略，对设备设置一个固定折扣，用于营销作用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6C90C6-9E1F-7B91-C7EC-A4239F86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63" y="2464291"/>
            <a:ext cx="6210300" cy="219075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3664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商品管理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08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122541"/>
      </p:ext>
    </p:extLst>
  </p:cSld>
  <p:clrMapOvr>
    <a:masterClrMapping/>
  </p:clrMapOvr>
  <p:transition spd="slow">
    <p:push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需求说明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业务场景：智能售货机的货道管理、商品类型以及具体商品信息的管理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商品管理主要涉及到三个功能模块，业务流程如下：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3ECB15F-8CC1-5F96-A204-8F1BE838E997}"/>
              </a:ext>
            </a:extLst>
          </p:cNvPr>
          <p:cNvSpPr/>
          <p:nvPr/>
        </p:nvSpPr>
        <p:spPr>
          <a:xfrm>
            <a:off x="1324060" y="4267199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后台登录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9BD980D-BAA0-8D8E-E79F-258E3D18EAEB}"/>
              </a:ext>
            </a:extLst>
          </p:cNvPr>
          <p:cNvSpPr/>
          <p:nvPr/>
        </p:nvSpPr>
        <p:spPr>
          <a:xfrm>
            <a:off x="3602605" y="4267199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新增商品类型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99DA548-C22B-4B2D-0122-482A4254B158}"/>
              </a:ext>
            </a:extLst>
          </p:cNvPr>
          <p:cNvSpPr/>
          <p:nvPr/>
        </p:nvSpPr>
        <p:spPr>
          <a:xfrm>
            <a:off x="5382243" y="4267199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新增商品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DABB403-B94C-9AAA-8EBD-ECA5372E880D}"/>
              </a:ext>
            </a:extLst>
          </p:cNvPr>
          <p:cNvSpPr/>
          <p:nvPr/>
        </p:nvSpPr>
        <p:spPr>
          <a:xfrm>
            <a:off x="7161881" y="4245474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货道关联商品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DE83AF1-8E42-2509-7EF7-ACA9E3FE0FFD}"/>
              </a:ext>
            </a:extLst>
          </p:cNvPr>
          <p:cNvGrpSpPr/>
          <p:nvPr/>
        </p:nvGrpSpPr>
        <p:grpSpPr>
          <a:xfrm>
            <a:off x="2900513" y="2672440"/>
            <a:ext cx="8278841" cy="3444548"/>
            <a:chOff x="2072962" y="1563947"/>
            <a:chExt cx="2510613" cy="4883152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07F12FA-80B2-BFC9-AD9B-F5882AFDF993}"/>
                </a:ext>
              </a:extLst>
            </p:cNvPr>
            <p:cNvSpPr/>
            <p:nvPr/>
          </p:nvSpPr>
          <p:spPr>
            <a:xfrm>
              <a:off x="2072962" y="1563947"/>
              <a:ext cx="2510613" cy="528129"/>
            </a:xfrm>
            <a:prstGeom prst="rect">
              <a:avLst/>
            </a:prstGeom>
            <a:solidFill>
              <a:srgbClr val="E1F7FF"/>
            </a:solidFill>
            <a:ln w="12700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rgbClr val="49504F"/>
                  </a:solidFill>
                </a:rPr>
                <a:t>商品管理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F69B4C1-585F-E525-3605-BFAF1870E5CA}"/>
                </a:ext>
              </a:extLst>
            </p:cNvPr>
            <p:cNvSpPr/>
            <p:nvPr/>
          </p:nvSpPr>
          <p:spPr>
            <a:xfrm>
              <a:off x="2072962" y="1563947"/>
              <a:ext cx="2510613" cy="4883152"/>
            </a:xfrm>
            <a:prstGeom prst="rect">
              <a:avLst/>
            </a:prstGeom>
            <a:noFill/>
            <a:ln w="12700">
              <a:solidFill>
                <a:srgbClr val="49504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EDB2B86-CDBA-4414-4374-9AC53B4FF73C}"/>
              </a:ext>
            </a:extLst>
          </p:cNvPr>
          <p:cNvGrpSpPr/>
          <p:nvPr/>
        </p:nvGrpSpPr>
        <p:grpSpPr>
          <a:xfrm>
            <a:off x="742067" y="2672440"/>
            <a:ext cx="2157473" cy="3444548"/>
            <a:chOff x="2072962" y="1563947"/>
            <a:chExt cx="2510613" cy="488315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E793404-8803-A8FA-CAE5-DE7EC0DB1D50}"/>
                </a:ext>
              </a:extLst>
            </p:cNvPr>
            <p:cNvSpPr/>
            <p:nvPr/>
          </p:nvSpPr>
          <p:spPr>
            <a:xfrm>
              <a:off x="2072962" y="1563947"/>
              <a:ext cx="2510613" cy="528129"/>
            </a:xfrm>
            <a:prstGeom prst="rect">
              <a:avLst/>
            </a:prstGeom>
            <a:solidFill>
              <a:srgbClr val="E1F7FF"/>
            </a:solidFill>
            <a:ln w="12700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rgbClr val="49504F"/>
                  </a:solidFill>
                </a:rPr>
                <a:t>登录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43642BB-6F9C-2099-6555-DBF346ED20F4}"/>
                </a:ext>
              </a:extLst>
            </p:cNvPr>
            <p:cNvSpPr/>
            <p:nvPr/>
          </p:nvSpPr>
          <p:spPr>
            <a:xfrm>
              <a:off x="2072962" y="2092075"/>
              <a:ext cx="2510613" cy="4355024"/>
            </a:xfrm>
            <a:prstGeom prst="rect">
              <a:avLst/>
            </a:prstGeom>
            <a:noFill/>
            <a:ln w="12700">
              <a:solidFill>
                <a:srgbClr val="49504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91D54D95-5857-F213-A964-B535C70D7374}"/>
              </a:ext>
            </a:extLst>
          </p:cNvPr>
          <p:cNvSpPr/>
          <p:nvPr/>
        </p:nvSpPr>
        <p:spPr>
          <a:xfrm>
            <a:off x="1445131" y="3290818"/>
            <a:ext cx="873760" cy="419288"/>
          </a:xfrm>
          <a:prstGeom prst="roundRect">
            <a:avLst>
              <a:gd name="adj" fmla="val 46134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开始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ABB9149-D41F-ED75-9E41-88A747EC6FE7}"/>
              </a:ext>
            </a:extLst>
          </p:cNvPr>
          <p:cNvCxnSpPr>
            <a:cxnSpLocks/>
          </p:cNvCxnSpPr>
          <p:nvPr/>
        </p:nvCxnSpPr>
        <p:spPr>
          <a:xfrm>
            <a:off x="1887924" y="3774599"/>
            <a:ext cx="0" cy="470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4DFF772-8963-675C-1C60-221216B0D4D9}"/>
              </a:ext>
            </a:extLst>
          </p:cNvPr>
          <p:cNvSpPr/>
          <p:nvPr/>
        </p:nvSpPr>
        <p:spPr>
          <a:xfrm>
            <a:off x="8941519" y="4289756"/>
            <a:ext cx="873760" cy="419288"/>
          </a:xfrm>
          <a:prstGeom prst="roundRect">
            <a:avLst>
              <a:gd name="adj" fmla="val 46134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结束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13887D5-68F4-25F8-6515-1F0B7A395CC6}"/>
              </a:ext>
            </a:extLst>
          </p:cNvPr>
          <p:cNvCxnSpPr>
            <a:cxnSpLocks/>
          </p:cNvCxnSpPr>
          <p:nvPr/>
        </p:nvCxnSpPr>
        <p:spPr>
          <a:xfrm>
            <a:off x="2583106" y="4593188"/>
            <a:ext cx="840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E268C6B-BEAA-1307-CAF8-571AF1B5D3E4}"/>
              </a:ext>
            </a:extLst>
          </p:cNvPr>
          <p:cNvCxnSpPr>
            <a:cxnSpLocks/>
          </p:cNvCxnSpPr>
          <p:nvPr/>
        </p:nvCxnSpPr>
        <p:spPr>
          <a:xfrm>
            <a:off x="4865799" y="4551348"/>
            <a:ext cx="397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D3198BC-BEDA-F941-0B3E-F2B33E318FC5}"/>
              </a:ext>
            </a:extLst>
          </p:cNvPr>
          <p:cNvCxnSpPr>
            <a:cxnSpLocks/>
          </p:cNvCxnSpPr>
          <p:nvPr/>
        </p:nvCxnSpPr>
        <p:spPr>
          <a:xfrm>
            <a:off x="6642048" y="4541039"/>
            <a:ext cx="397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4210096-3786-DD90-49DF-D9CBF8E913DF}"/>
              </a:ext>
            </a:extLst>
          </p:cNvPr>
          <p:cNvCxnSpPr>
            <a:cxnSpLocks/>
          </p:cNvCxnSpPr>
          <p:nvPr/>
        </p:nvCxnSpPr>
        <p:spPr>
          <a:xfrm>
            <a:off x="8449827" y="4499400"/>
            <a:ext cx="397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097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  <p:bldP spid="8" grpId="0" animBg="1"/>
      <p:bldP spid="24" grpId="0" animBg="1"/>
      <p:bldP spid="2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DCC14E-9002-DFC9-5C76-4B41A0D3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35" y="2495805"/>
            <a:ext cx="10794124" cy="3511257"/>
          </a:xfrm>
          <a:prstGeom prst="rect">
            <a:avLst/>
          </a:prstGeom>
        </p:spPr>
      </p:pic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61455092-6438-B8A7-E240-2DA2045AA2C7}"/>
              </a:ext>
            </a:extLst>
          </p:cNvPr>
          <p:cNvCxnSpPr>
            <a:cxnSpLocks/>
          </p:cNvCxnSpPr>
          <p:nvPr/>
        </p:nvCxnSpPr>
        <p:spPr>
          <a:xfrm rot="10800000">
            <a:off x="5300462" y="2960713"/>
            <a:ext cx="696796" cy="35414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!!a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库表设计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5"/>
            <a:ext cx="11343375" cy="982362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对于商品管理数据模型，下面是示意图：</a:t>
            </a:r>
          </a:p>
          <a:p>
            <a:pPr algn="just">
              <a:spcBef>
                <a:spcPts val="600"/>
              </a:spcBef>
            </a:pPr>
            <a:r>
              <a:rPr lang="en-US" altLang="zh-CN" sz="1400">
                <a:latin typeface="+mn-ea"/>
                <a:ea typeface="+mn-ea"/>
              </a:rPr>
              <a:t>     </a:t>
            </a:r>
            <a:r>
              <a:rPr lang="zh-CN" altLang="en-US" sz="1400">
                <a:latin typeface="+mn-ea"/>
                <a:ea typeface="+mn-ea"/>
              </a:rPr>
              <a:t>关系字段：</a:t>
            </a:r>
            <a:r>
              <a:rPr lang="en-US" altLang="zh-CN" sz="1400">
                <a:latin typeface="+mn-ea"/>
                <a:ea typeface="+mn-ea"/>
              </a:rPr>
              <a:t>class_id</a:t>
            </a:r>
            <a:r>
              <a:rPr lang="zh-CN" altLang="en-US" sz="1400">
                <a:latin typeface="+mn-ea"/>
                <a:ea typeface="+mn-ea"/>
              </a:rPr>
              <a:t>、</a:t>
            </a:r>
            <a:r>
              <a:rPr lang="en-US" altLang="zh-CN" sz="1400">
                <a:latin typeface="+mn-ea"/>
                <a:ea typeface="+mn-ea"/>
              </a:rPr>
              <a:t>sku_id</a:t>
            </a:r>
            <a:r>
              <a:rPr lang="zh-CN" altLang="en-US" sz="1400">
                <a:latin typeface="+mn-ea"/>
                <a:ea typeface="+mn-ea"/>
              </a:rPr>
              <a:t>、</a:t>
            </a:r>
            <a:r>
              <a:rPr lang="en-US" altLang="zh-CN" sz="1400">
                <a:latin typeface="+mn-ea"/>
                <a:ea typeface="+mn-ea"/>
              </a:rPr>
              <a:t>vm_id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704460-D34E-F775-5903-58A3D0DEC0FC}"/>
              </a:ext>
            </a:extLst>
          </p:cNvPr>
          <p:cNvSpPr/>
          <p:nvPr/>
        </p:nvSpPr>
        <p:spPr>
          <a:xfrm>
            <a:off x="818515" y="2874312"/>
            <a:ext cx="1924685" cy="188927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71B50F-B800-C05A-F937-FEFFD9A7A486}"/>
              </a:ext>
            </a:extLst>
          </p:cNvPr>
          <p:cNvSpPr/>
          <p:nvPr/>
        </p:nvSpPr>
        <p:spPr>
          <a:xfrm>
            <a:off x="3383397" y="2874312"/>
            <a:ext cx="1924685" cy="1728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8A29BB-266E-2D76-E2F5-F26D59E678E9}"/>
              </a:ext>
            </a:extLst>
          </p:cNvPr>
          <p:cNvSpPr/>
          <p:nvPr/>
        </p:nvSpPr>
        <p:spPr>
          <a:xfrm>
            <a:off x="6004878" y="3211300"/>
            <a:ext cx="2201862" cy="1728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49EE57B-78F7-9C1B-E88C-DBE248FCABDD}"/>
              </a:ext>
            </a:extLst>
          </p:cNvPr>
          <p:cNvSpPr/>
          <p:nvPr/>
        </p:nvSpPr>
        <p:spPr>
          <a:xfrm>
            <a:off x="6004878" y="3399387"/>
            <a:ext cx="2201862" cy="1728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28DBA75-B62A-49D9-8135-7C9819098C5D}"/>
              </a:ext>
            </a:extLst>
          </p:cNvPr>
          <p:cNvSpPr/>
          <p:nvPr/>
        </p:nvSpPr>
        <p:spPr>
          <a:xfrm>
            <a:off x="8976678" y="2874311"/>
            <a:ext cx="2448560" cy="188927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0CCEBD-B982-D203-EEE2-6FDB90F51B60}"/>
              </a:ext>
            </a:extLst>
          </p:cNvPr>
          <p:cNvSpPr/>
          <p:nvPr/>
        </p:nvSpPr>
        <p:spPr>
          <a:xfrm>
            <a:off x="3375778" y="3883042"/>
            <a:ext cx="1924684" cy="1728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435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9" grpId="0" animBg="1"/>
      <p:bldP spid="10" grpId="0" animBg="1"/>
      <p:bldP spid="13" grpId="0" animBg="1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B5AFBA-CD37-D342-FB33-23369C6D4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669" y="1032050"/>
            <a:ext cx="5973761" cy="4256405"/>
          </a:xfrm>
        </p:spPr>
        <p:txBody>
          <a:bodyPr/>
          <a:lstStyle/>
          <a:p>
            <a:r>
              <a:rPr lang="zh-CN" altLang="en-US"/>
              <a:t>生成基础代码</a:t>
            </a:r>
            <a:endParaRPr lang="en-US" altLang="zh-CN"/>
          </a:p>
          <a:p>
            <a:r>
              <a:rPr lang="zh-CN" altLang="en-US"/>
              <a:t>商品类型改造</a:t>
            </a:r>
            <a:endParaRPr lang="en-US" altLang="zh-CN"/>
          </a:p>
          <a:p>
            <a:r>
              <a:rPr lang="zh-CN" altLang="en-US"/>
              <a:t>商品管理改造</a:t>
            </a:r>
            <a:endParaRPr lang="en-US" altLang="zh-CN"/>
          </a:p>
          <a:p>
            <a:r>
              <a:rPr lang="zh-CN" altLang="en-US"/>
              <a:t>批量导入</a:t>
            </a:r>
            <a:endParaRPr lang="en-US" altLang="zh-CN"/>
          </a:p>
          <a:p>
            <a:r>
              <a:rPr lang="zh-CN" altLang="en-US"/>
              <a:t>货道关联商品</a:t>
            </a:r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8113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2720" y="271303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商品管理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08</a:t>
            </a:r>
            <a:endParaRPr lang="zh-CN" altLang="en-US"/>
          </a:p>
        </p:txBody>
      </p:sp>
      <p:sp>
        <p:nvSpPr>
          <p:cNvPr id="5" name="!!a">
            <a:extLst>
              <a:ext uri="{FF2B5EF4-FFF2-40B4-BE49-F238E27FC236}">
                <a16:creationId xmlns:a16="http://schemas.microsoft.com/office/drawing/2014/main" id="{3DEFE63A-AC5F-B266-6BB2-48E65B92CB45}"/>
              </a:ext>
            </a:extLst>
          </p:cNvPr>
          <p:cNvSpPr txBox="1">
            <a:spLocks/>
          </p:cNvSpPr>
          <p:nvPr/>
        </p:nvSpPr>
        <p:spPr>
          <a:xfrm>
            <a:off x="5252720" y="338423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生成基础代码</a:t>
            </a: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2EBFB3EB-4C4F-D551-5BCA-49E9447C82D6}"/>
              </a:ext>
            </a:extLst>
          </p:cNvPr>
          <p:cNvSpPr txBox="1">
            <a:spLocks/>
          </p:cNvSpPr>
          <p:nvPr/>
        </p:nvSpPr>
        <p:spPr>
          <a:xfrm>
            <a:off x="5252720" y="3811337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商品类型改造</a:t>
            </a: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E6018472-6AFF-C1A0-AC8F-A9CDD0E93D00}"/>
              </a:ext>
            </a:extLst>
          </p:cNvPr>
          <p:cNvSpPr txBox="1">
            <a:spLocks/>
          </p:cNvSpPr>
          <p:nvPr/>
        </p:nvSpPr>
        <p:spPr>
          <a:xfrm>
            <a:off x="5252720" y="423844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商品管理改造</a:t>
            </a: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C9256A93-A12A-DD04-A110-602A0FFE95FE}"/>
              </a:ext>
            </a:extLst>
          </p:cNvPr>
          <p:cNvSpPr txBox="1">
            <a:spLocks/>
          </p:cNvSpPr>
          <p:nvPr/>
        </p:nvSpPr>
        <p:spPr>
          <a:xfrm>
            <a:off x="5252720" y="4665547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批量导入</a:t>
            </a: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03D058CB-7D92-B6B8-3780-E3721DFC377C}"/>
              </a:ext>
            </a:extLst>
          </p:cNvPr>
          <p:cNvSpPr txBox="1">
            <a:spLocks/>
          </p:cNvSpPr>
          <p:nvPr/>
        </p:nvSpPr>
        <p:spPr>
          <a:xfrm>
            <a:off x="5252720" y="509265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货道关联商品</a:t>
            </a:r>
          </a:p>
        </p:txBody>
      </p:sp>
    </p:spTree>
    <p:extLst>
      <p:ext uri="{BB962C8B-B14F-4D97-AF65-F5344CB8AC3E}">
        <p14:creationId xmlns:p14="http://schemas.microsoft.com/office/powerpoint/2010/main" val="1868708273"/>
      </p:ext>
    </p:extLst>
  </p:cSld>
  <p:clrMapOvr>
    <a:masterClrMapping/>
  </p:clrMapOvr>
  <p:transition spd="slow">
    <p:push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使用若依代码生成器，生成商品管理前后端基础代码，并导入到项目中：</a:t>
            </a:r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66FDB101-755F-2CB5-4299-B05D063EC0A7}"/>
              </a:ext>
            </a:extLst>
          </p:cNvPr>
          <p:cNvSpPr txBox="1">
            <a:spLocks/>
          </p:cNvSpPr>
          <p:nvPr/>
        </p:nvSpPr>
        <p:spPr>
          <a:xfrm>
            <a:off x="710878" y="942193"/>
            <a:ext cx="5973761" cy="637267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生成基础代码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2DCD06-C6F4-EA15-ED7E-889D6B14D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16" y="2808365"/>
            <a:ext cx="10516767" cy="300715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314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a1">
            <a:extLst>
              <a:ext uri="{FF2B5EF4-FFF2-40B4-BE49-F238E27FC236}">
                <a16:creationId xmlns:a16="http://schemas.microsoft.com/office/drawing/2014/main" id="{BCF2A1A5-F78B-B47A-9CAC-C7AC57BA446C}"/>
              </a:ext>
            </a:extLst>
          </p:cNvPr>
          <p:cNvSpPr txBox="1">
            <a:spLocks/>
          </p:cNvSpPr>
          <p:nvPr/>
        </p:nvSpPr>
        <p:spPr>
          <a:xfrm>
            <a:off x="4606627" y="2071643"/>
            <a:ext cx="5973761" cy="637267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AIGC</a:t>
            </a:r>
            <a:endParaRPr lang="zh-CN" altLang="en-US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CE87AC52-99A7-7B43-5F5B-28A10CBB712C}"/>
              </a:ext>
            </a:extLst>
          </p:cNvPr>
          <p:cNvSpPr txBox="1">
            <a:spLocks/>
          </p:cNvSpPr>
          <p:nvPr/>
        </p:nvSpPr>
        <p:spPr>
          <a:xfrm>
            <a:off x="4606627" y="2708910"/>
            <a:ext cx="5973761" cy="637267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提示工程</a:t>
            </a:r>
          </a:p>
        </p:txBody>
      </p:sp>
    </p:spTree>
    <p:extLst>
      <p:ext uri="{BB962C8B-B14F-4D97-AF65-F5344CB8AC3E}">
        <p14:creationId xmlns:p14="http://schemas.microsoft.com/office/powerpoint/2010/main" val="2100494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生成基础代码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80" y="1643029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使用若依代码生成器，生成商品管理前后端基础代码，并导入到项目中：</a:t>
            </a: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创建目录菜单</a:t>
            </a:r>
            <a:endParaRPr lang="en-US" altLang="zh-CN">
              <a:latin typeface="+mn-ea"/>
              <a:ea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配置代码生成信息</a:t>
            </a:r>
            <a:endParaRPr lang="en-US" altLang="zh-CN">
              <a:latin typeface="+mn-ea"/>
              <a:ea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下载代码并导入项目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568A20-576B-ADE1-6D28-EB5B6261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" y="5143048"/>
            <a:ext cx="4985115" cy="1425439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8DEA2C-A585-9701-57CA-92C94FDE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358" y="2312988"/>
            <a:ext cx="1760185" cy="40836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11FE2B-E102-8EEB-BE5F-47FC655D7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485" y="2312988"/>
            <a:ext cx="5113592" cy="38276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BAB048-BB61-D413-D408-2B9CFE3F8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358" y="2312988"/>
            <a:ext cx="6048375" cy="8953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39D9055-9BB6-3213-66AD-718DADC72A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358" y="2320381"/>
            <a:ext cx="2981325" cy="11430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3DBD819-05C7-817A-47DA-B90F3E52EA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7020" y="3305915"/>
            <a:ext cx="890990" cy="69117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30AE6E4-0E37-0F6A-A56F-707E4A6C8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6075" y="2312988"/>
            <a:ext cx="1092880" cy="88814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4E35F3E-8D32-32FC-468C-268B2B2DDA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0360" y="4126677"/>
            <a:ext cx="2127020" cy="100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97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3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4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4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5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5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2720" y="271303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商品管理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08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EFE63A-AC5F-B266-6BB2-48E65B92CB45}"/>
              </a:ext>
            </a:extLst>
          </p:cNvPr>
          <p:cNvSpPr txBox="1">
            <a:spLocks/>
          </p:cNvSpPr>
          <p:nvPr/>
        </p:nvSpPr>
        <p:spPr>
          <a:xfrm>
            <a:off x="5252720" y="338423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生成基础代码</a:t>
            </a:r>
          </a:p>
        </p:txBody>
      </p:sp>
      <p:sp>
        <p:nvSpPr>
          <p:cNvPr id="6" name="!!a">
            <a:extLst>
              <a:ext uri="{FF2B5EF4-FFF2-40B4-BE49-F238E27FC236}">
                <a16:creationId xmlns:a16="http://schemas.microsoft.com/office/drawing/2014/main" id="{2EBFB3EB-4C4F-D551-5BCA-49E9447C82D6}"/>
              </a:ext>
            </a:extLst>
          </p:cNvPr>
          <p:cNvSpPr txBox="1">
            <a:spLocks/>
          </p:cNvSpPr>
          <p:nvPr/>
        </p:nvSpPr>
        <p:spPr>
          <a:xfrm>
            <a:off x="5252720" y="3811337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商品类型改造</a:t>
            </a: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E6018472-6AFF-C1A0-AC8F-A9CDD0E93D00}"/>
              </a:ext>
            </a:extLst>
          </p:cNvPr>
          <p:cNvSpPr txBox="1">
            <a:spLocks/>
          </p:cNvSpPr>
          <p:nvPr/>
        </p:nvSpPr>
        <p:spPr>
          <a:xfrm>
            <a:off x="5252720" y="423844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商品管理改造</a:t>
            </a: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C9256A93-A12A-DD04-A110-602A0FFE95FE}"/>
              </a:ext>
            </a:extLst>
          </p:cNvPr>
          <p:cNvSpPr txBox="1">
            <a:spLocks/>
          </p:cNvSpPr>
          <p:nvPr/>
        </p:nvSpPr>
        <p:spPr>
          <a:xfrm>
            <a:off x="5252720" y="4665547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批量导入</a:t>
            </a: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03D058CB-7D92-B6B8-3780-E3721DFC377C}"/>
              </a:ext>
            </a:extLst>
          </p:cNvPr>
          <p:cNvSpPr txBox="1">
            <a:spLocks/>
          </p:cNvSpPr>
          <p:nvPr/>
        </p:nvSpPr>
        <p:spPr>
          <a:xfrm>
            <a:off x="5252720" y="509265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货道关联商品</a:t>
            </a:r>
          </a:p>
        </p:txBody>
      </p:sp>
    </p:spTree>
    <p:extLst>
      <p:ext uri="{BB962C8B-B14F-4D97-AF65-F5344CB8AC3E}">
        <p14:creationId xmlns:p14="http://schemas.microsoft.com/office/powerpoint/2010/main" val="1650500121"/>
      </p:ext>
    </p:extLst>
  </p:cSld>
  <p:clrMapOvr>
    <a:masterClrMapping/>
  </p:clrMapOvr>
  <p:transition spd="slow">
    <p:push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商品类型改造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参考页面原型，完成基础布局展示改造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8282BF0-965F-8DD0-9770-287A7BF3B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15" y="2577839"/>
            <a:ext cx="10476570" cy="3068336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2068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2720" y="271303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商品管理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08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EFE63A-AC5F-B266-6BB2-48E65B92CB45}"/>
              </a:ext>
            </a:extLst>
          </p:cNvPr>
          <p:cNvSpPr txBox="1">
            <a:spLocks/>
          </p:cNvSpPr>
          <p:nvPr/>
        </p:nvSpPr>
        <p:spPr>
          <a:xfrm>
            <a:off x="5252720" y="338423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生成基础代码</a:t>
            </a: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2EBFB3EB-4C4F-D551-5BCA-49E9447C82D6}"/>
              </a:ext>
            </a:extLst>
          </p:cNvPr>
          <p:cNvSpPr txBox="1">
            <a:spLocks/>
          </p:cNvSpPr>
          <p:nvPr/>
        </p:nvSpPr>
        <p:spPr>
          <a:xfrm>
            <a:off x="5252720" y="3811337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商品类型改造</a:t>
            </a: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E6018472-6AFF-C1A0-AC8F-A9CDD0E93D00}"/>
              </a:ext>
            </a:extLst>
          </p:cNvPr>
          <p:cNvSpPr txBox="1">
            <a:spLocks/>
          </p:cNvSpPr>
          <p:nvPr/>
        </p:nvSpPr>
        <p:spPr>
          <a:xfrm>
            <a:off x="5252720" y="423844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商品管理改造</a:t>
            </a: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C9256A93-A12A-DD04-A110-602A0FFE95FE}"/>
              </a:ext>
            </a:extLst>
          </p:cNvPr>
          <p:cNvSpPr txBox="1">
            <a:spLocks/>
          </p:cNvSpPr>
          <p:nvPr/>
        </p:nvSpPr>
        <p:spPr>
          <a:xfrm>
            <a:off x="5252720" y="4665547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批量导入</a:t>
            </a: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03D058CB-7D92-B6B8-3780-E3721DFC377C}"/>
              </a:ext>
            </a:extLst>
          </p:cNvPr>
          <p:cNvSpPr txBox="1">
            <a:spLocks/>
          </p:cNvSpPr>
          <p:nvPr/>
        </p:nvSpPr>
        <p:spPr>
          <a:xfrm>
            <a:off x="5252720" y="509265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货道关联商品</a:t>
            </a:r>
          </a:p>
        </p:txBody>
      </p:sp>
    </p:spTree>
    <p:extLst>
      <p:ext uri="{BB962C8B-B14F-4D97-AF65-F5344CB8AC3E}">
        <p14:creationId xmlns:p14="http://schemas.microsoft.com/office/powerpoint/2010/main" val="3876234044"/>
      </p:ext>
    </p:extLst>
  </p:cSld>
  <p:clrMapOvr>
    <a:masterClrMapping/>
  </p:clrMapOvr>
  <p:transition spd="slow">
    <p:push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商品管理改造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参考页面原型，完成基础布局展示改造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F37295-C5E0-2B25-A6B4-23B611BF5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82" y="2409497"/>
            <a:ext cx="10530636" cy="314612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33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224E5A-BD63-EAB9-F6F5-714727747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444" y="2874312"/>
            <a:ext cx="6953250" cy="3000375"/>
          </a:xfrm>
          <a:prstGeom prst="rect">
            <a:avLst/>
          </a:prstGeom>
        </p:spPr>
      </p:pic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61455092-6438-B8A7-E240-2DA2045AA2C7}"/>
              </a:ext>
            </a:extLst>
          </p:cNvPr>
          <p:cNvCxnSpPr>
            <a:cxnSpLocks/>
          </p:cNvCxnSpPr>
          <p:nvPr/>
        </p:nvCxnSpPr>
        <p:spPr>
          <a:xfrm rot="10800000">
            <a:off x="7468842" y="3507255"/>
            <a:ext cx="963927" cy="43412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!!a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商品管理改造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5"/>
            <a:ext cx="11343375" cy="982362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在删除商品时，需要判断此商品是否被售货机的货道关联，如果关联则无法删除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C00000"/>
                </a:solidFill>
                <a:latin typeface="+mn-ea"/>
                <a:ea typeface="+mn-ea"/>
              </a:rPr>
              <a:t>物理</a:t>
            </a:r>
            <a:r>
              <a:rPr lang="zh-CN" altLang="en-US">
                <a:latin typeface="+mn-ea"/>
                <a:ea typeface="+mn-ea"/>
              </a:rPr>
              <a:t>外键约束和</a:t>
            </a:r>
            <a:r>
              <a:rPr lang="zh-CN" altLang="en-US">
                <a:solidFill>
                  <a:srgbClr val="C00000"/>
                </a:solidFill>
                <a:latin typeface="+mn-ea"/>
                <a:ea typeface="+mn-ea"/>
              </a:rPr>
              <a:t>逻辑</a:t>
            </a:r>
            <a:r>
              <a:rPr lang="zh-CN" altLang="en-US">
                <a:latin typeface="+mn-ea"/>
                <a:ea typeface="+mn-ea"/>
              </a:rPr>
              <a:t>外键约束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71B50F-B800-C05A-F937-FEFFD9A7A486}"/>
              </a:ext>
            </a:extLst>
          </p:cNvPr>
          <p:cNvSpPr/>
          <p:nvPr/>
        </p:nvSpPr>
        <p:spPr>
          <a:xfrm>
            <a:off x="4865355" y="3353110"/>
            <a:ext cx="2603485" cy="241428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8A29BB-266E-2D76-E2F5-F26D59E678E9}"/>
              </a:ext>
            </a:extLst>
          </p:cNvPr>
          <p:cNvSpPr/>
          <p:nvPr/>
        </p:nvSpPr>
        <p:spPr>
          <a:xfrm>
            <a:off x="8432768" y="3791917"/>
            <a:ext cx="2976912" cy="254565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9CEC0DD-A801-01CD-E82B-EDEF7D65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533" y="3038777"/>
            <a:ext cx="1799709" cy="2671443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5687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2720" y="271303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商品管理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08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EFE63A-AC5F-B266-6BB2-48E65B92CB45}"/>
              </a:ext>
            </a:extLst>
          </p:cNvPr>
          <p:cNvSpPr txBox="1">
            <a:spLocks/>
          </p:cNvSpPr>
          <p:nvPr/>
        </p:nvSpPr>
        <p:spPr>
          <a:xfrm>
            <a:off x="5252720" y="338423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生成基础代码</a:t>
            </a: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2EBFB3EB-4C4F-D551-5BCA-49E9447C82D6}"/>
              </a:ext>
            </a:extLst>
          </p:cNvPr>
          <p:cNvSpPr txBox="1">
            <a:spLocks/>
          </p:cNvSpPr>
          <p:nvPr/>
        </p:nvSpPr>
        <p:spPr>
          <a:xfrm>
            <a:off x="5252720" y="3811337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商品类型改造</a:t>
            </a: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E6018472-6AFF-C1A0-AC8F-A9CDD0E93D00}"/>
              </a:ext>
            </a:extLst>
          </p:cNvPr>
          <p:cNvSpPr txBox="1">
            <a:spLocks/>
          </p:cNvSpPr>
          <p:nvPr/>
        </p:nvSpPr>
        <p:spPr>
          <a:xfrm>
            <a:off x="5252720" y="423844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商品管理改造</a:t>
            </a: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C9256A93-A12A-DD04-A110-602A0FFE95FE}"/>
              </a:ext>
            </a:extLst>
          </p:cNvPr>
          <p:cNvSpPr txBox="1">
            <a:spLocks/>
          </p:cNvSpPr>
          <p:nvPr/>
        </p:nvSpPr>
        <p:spPr>
          <a:xfrm>
            <a:off x="5252720" y="4665547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批量导入</a:t>
            </a: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03D058CB-7D92-B6B8-3780-E3721DFC377C}"/>
              </a:ext>
            </a:extLst>
          </p:cNvPr>
          <p:cNvSpPr txBox="1">
            <a:spLocks/>
          </p:cNvSpPr>
          <p:nvPr/>
        </p:nvSpPr>
        <p:spPr>
          <a:xfrm>
            <a:off x="5252720" y="509265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货道关联商品</a:t>
            </a:r>
          </a:p>
        </p:txBody>
      </p:sp>
    </p:spTree>
    <p:extLst>
      <p:ext uri="{BB962C8B-B14F-4D97-AF65-F5344CB8AC3E}">
        <p14:creationId xmlns:p14="http://schemas.microsoft.com/office/powerpoint/2010/main" val="2946876458"/>
      </p:ext>
    </p:extLst>
  </p:cSld>
  <p:clrMapOvr>
    <a:masterClrMapping/>
  </p:clrMapOvr>
  <p:transition spd="slow">
    <p:push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批量导入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为了提升商品数据录入的效率，我们可以通过</a:t>
            </a:r>
            <a:r>
              <a:rPr lang="en-US" altLang="zh-CN">
                <a:latin typeface="+mn-ea"/>
                <a:ea typeface="+mn-ea"/>
              </a:rPr>
              <a:t>Excel</a:t>
            </a:r>
            <a:r>
              <a:rPr lang="zh-CN" altLang="en-US">
                <a:latin typeface="+mn-ea"/>
                <a:ea typeface="+mn-ea"/>
              </a:rPr>
              <a:t>实现商品数据的批量导入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CA00C3-75D8-56D7-6C2F-3F82FABAA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71" y="2568110"/>
            <a:ext cx="3771900" cy="21717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1735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批量导入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latin typeface="+mn-ea"/>
                <a:ea typeface="+mn-ea"/>
              </a:rPr>
              <a:t>EasyExcel</a:t>
            </a:r>
            <a:r>
              <a:rPr lang="zh-CN" altLang="en-US">
                <a:latin typeface="+mn-ea"/>
                <a:ea typeface="+mn-ea"/>
              </a:rPr>
              <a:t>官网： </a:t>
            </a:r>
            <a:r>
              <a:rPr lang="en-US" altLang="zh-CN">
                <a:latin typeface="+mn-ea"/>
                <a:ea typeface="+mn-ea"/>
                <a:hlinkClick r:id="rId2"/>
              </a:rPr>
              <a:t>https://easyexcel.alibaba.com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阿里巴巴开源的框架，它以使用简单、功能强大和节省内存而著称，特别适合于需要进行大量数据导入和导出的场景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  <a:hlinkClick r:id="rId3"/>
              </a:rPr>
              <a:t>若依集成</a:t>
            </a:r>
            <a:r>
              <a:rPr lang="en-US" altLang="zh-CN">
                <a:latin typeface="+mn-ea"/>
                <a:ea typeface="+mn-ea"/>
                <a:hlinkClick r:id="rId3"/>
              </a:rPr>
              <a:t>easyexcel</a:t>
            </a:r>
            <a:r>
              <a:rPr lang="zh-CN" altLang="en-US">
                <a:latin typeface="+mn-ea"/>
                <a:ea typeface="+mn-ea"/>
                <a:hlinkClick r:id="rId3"/>
              </a:rPr>
              <a:t>实现</a:t>
            </a:r>
            <a:r>
              <a:rPr lang="en-US" altLang="zh-CN">
                <a:latin typeface="+mn-ea"/>
                <a:ea typeface="+mn-ea"/>
                <a:hlinkClick r:id="rId3"/>
              </a:rPr>
              <a:t>excel</a:t>
            </a:r>
            <a:r>
              <a:rPr lang="zh-CN" altLang="en-US">
                <a:latin typeface="+mn-ea"/>
                <a:ea typeface="+mn-ea"/>
                <a:hlinkClick r:id="rId3"/>
              </a:rPr>
              <a:t>表格增强</a:t>
            </a:r>
            <a:endParaRPr lang="zh-CN" altLang="en-US">
              <a:latin typeface="+mn-ea"/>
              <a:ea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B24134-AA2A-CF4F-0AF3-74ECD767B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83" y="3206728"/>
            <a:ext cx="9848193" cy="264904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482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2720" y="271303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商品管理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08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EFE63A-AC5F-B266-6BB2-48E65B92CB45}"/>
              </a:ext>
            </a:extLst>
          </p:cNvPr>
          <p:cNvSpPr txBox="1">
            <a:spLocks/>
          </p:cNvSpPr>
          <p:nvPr/>
        </p:nvSpPr>
        <p:spPr>
          <a:xfrm>
            <a:off x="5252720" y="338423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生成基础代码</a:t>
            </a: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2EBFB3EB-4C4F-D551-5BCA-49E9447C82D6}"/>
              </a:ext>
            </a:extLst>
          </p:cNvPr>
          <p:cNvSpPr txBox="1">
            <a:spLocks/>
          </p:cNvSpPr>
          <p:nvPr/>
        </p:nvSpPr>
        <p:spPr>
          <a:xfrm>
            <a:off x="5252720" y="3811337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商品类型改造</a:t>
            </a: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E6018472-6AFF-C1A0-AC8F-A9CDD0E93D00}"/>
              </a:ext>
            </a:extLst>
          </p:cNvPr>
          <p:cNvSpPr txBox="1">
            <a:spLocks/>
          </p:cNvSpPr>
          <p:nvPr/>
        </p:nvSpPr>
        <p:spPr>
          <a:xfrm>
            <a:off x="5252720" y="423844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商品管理改造</a:t>
            </a: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C9256A93-A12A-DD04-A110-602A0FFE95FE}"/>
              </a:ext>
            </a:extLst>
          </p:cNvPr>
          <p:cNvSpPr txBox="1">
            <a:spLocks/>
          </p:cNvSpPr>
          <p:nvPr/>
        </p:nvSpPr>
        <p:spPr>
          <a:xfrm>
            <a:off x="5252720" y="4665547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批量导入</a:t>
            </a:r>
          </a:p>
        </p:txBody>
      </p:sp>
      <p:sp>
        <p:nvSpPr>
          <p:cNvPr id="11" name="!!a">
            <a:extLst>
              <a:ext uri="{FF2B5EF4-FFF2-40B4-BE49-F238E27FC236}">
                <a16:creationId xmlns:a16="http://schemas.microsoft.com/office/drawing/2014/main" id="{03D058CB-7D92-B6B8-3780-E3721DFC377C}"/>
              </a:ext>
            </a:extLst>
          </p:cNvPr>
          <p:cNvSpPr txBox="1">
            <a:spLocks/>
          </p:cNvSpPr>
          <p:nvPr/>
        </p:nvSpPr>
        <p:spPr>
          <a:xfrm>
            <a:off x="5252720" y="509265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货道关联商品</a:t>
            </a:r>
          </a:p>
        </p:txBody>
      </p:sp>
    </p:spTree>
    <p:extLst>
      <p:ext uri="{BB962C8B-B14F-4D97-AF65-F5344CB8AC3E}">
        <p14:creationId xmlns:p14="http://schemas.microsoft.com/office/powerpoint/2010/main" val="415545297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AIGC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latin typeface="Consolas" panose="020B0609020204030204" pitchFamily="49" charset="0"/>
              </a:rPr>
              <a:t>AI</a:t>
            </a:r>
            <a:r>
              <a:rPr lang="zh-CN" altLang="en-US">
                <a:latin typeface="Consolas" panose="020B0609020204030204" pitchFamily="49" charset="0"/>
              </a:rPr>
              <a:t>（</a:t>
            </a:r>
            <a:r>
              <a:rPr lang="en-US" altLang="zh-CN">
                <a:latin typeface="Consolas" panose="020B0609020204030204" pitchFamily="49" charset="0"/>
              </a:rPr>
              <a:t>Artificial Intelligence</a:t>
            </a:r>
            <a:r>
              <a:rPr lang="zh-CN" altLang="en-US">
                <a:latin typeface="Consolas" panose="020B0609020204030204" pitchFamily="49" charset="0"/>
              </a:rPr>
              <a:t>）：即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人工智能</a:t>
            </a:r>
            <a:r>
              <a:rPr lang="zh-CN" altLang="en-US">
                <a:latin typeface="Consolas" panose="020B0609020204030204" pitchFamily="49" charset="0"/>
              </a:rPr>
              <a:t>，是指通过计算机系统</a:t>
            </a:r>
            <a:r>
              <a:rPr lang="zh-CN" altLang="en-US">
                <a:solidFill>
                  <a:schemeClr val="tx1"/>
                </a:solidFill>
                <a:latin typeface="Consolas" panose="020B0609020204030204" pitchFamily="49" charset="0"/>
              </a:rPr>
              <a:t>模拟人类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思维</a:t>
            </a:r>
            <a:r>
              <a:rPr lang="zh-CN" altLang="en-US">
                <a:latin typeface="Consolas" panose="020B0609020204030204" pitchFamily="49" charset="0"/>
              </a:rPr>
              <a:t>和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行为</a:t>
            </a:r>
            <a:r>
              <a:rPr lang="zh-CN" altLang="en-US">
                <a:latin typeface="Consolas" panose="020B0609020204030204" pitchFamily="49" charset="0"/>
              </a:rPr>
              <a:t>一种技术</a:t>
            </a:r>
            <a:endParaRPr lang="en-US" altLang="zh-CN"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它通过机器学习、深度学习等算法，使计算机具备对数据分析、理解、推理和决策的能力</a:t>
            </a:r>
            <a:endParaRPr lang="en-US" altLang="zh-CN">
              <a:latin typeface="Consolas" panose="020B0609020204030204" pitchFamily="49" charset="0"/>
            </a:endParaRPr>
          </a:p>
        </p:txBody>
      </p:sp>
      <p:pic>
        <p:nvPicPr>
          <p:cNvPr id="3" name="图片 2" descr="夜晚的城市&#10;&#10;中度可信度描述已自动生成">
            <a:extLst>
              <a:ext uri="{FF2B5EF4-FFF2-40B4-BE49-F238E27FC236}">
                <a16:creationId xmlns:a16="http://schemas.microsoft.com/office/drawing/2014/main" id="{6F08A929-97F2-8E6C-5A8A-19DF50CCC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68" y="2730406"/>
            <a:ext cx="6383974" cy="3486338"/>
          </a:xfrm>
          <a:prstGeom prst="roundRect">
            <a:avLst>
              <a:gd name="adj" fmla="val 342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1B115DA-9505-64DE-AA57-55B34A7F699D}"/>
              </a:ext>
            </a:extLst>
          </p:cNvPr>
          <p:cNvSpPr txBox="1"/>
          <p:nvPr/>
        </p:nvSpPr>
        <p:spPr>
          <a:xfrm>
            <a:off x="7750799" y="2945701"/>
            <a:ext cx="542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把</a:t>
            </a:r>
            <a:r>
              <a:rPr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AI</a:t>
            </a:r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当成一个“人”</a:t>
            </a:r>
            <a:endParaRPr lang="zh-CN" altLang="en-US" sz="3600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3BB0F695-3E84-A487-B5DE-ECACA1BF32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68" y="2730406"/>
            <a:ext cx="6550432" cy="3681343"/>
          </a:xfrm>
          <a:prstGeom prst="roundRect">
            <a:avLst>
              <a:gd name="adj" fmla="val 342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59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货道关联商品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管理员对智能售货机内部的货道进行商品摆放的管理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1718B8-4EE7-51A7-C9F0-3B7C71A5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55" y="2323498"/>
            <a:ext cx="5970861" cy="3597827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853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货道关联商品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管理员对智能售货机内部的货道进行商品摆放的管理</a:t>
            </a:r>
            <a:endParaRPr lang="en-US" altLang="zh-CN">
              <a:latin typeface="+mn-ea"/>
              <a:ea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查询设备类型（已完成）</a:t>
            </a: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查询货道列表（待完成）</a:t>
            </a: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查询商品列表（已完成）</a:t>
            </a: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货道关联商品（待完成）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1718B8-4EE7-51A7-C9F0-3B7C71A5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552" y="2257941"/>
            <a:ext cx="5970861" cy="3597827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C9287A4-F9C7-CE68-37C9-26484CF72C4D}"/>
              </a:ext>
            </a:extLst>
          </p:cNvPr>
          <p:cNvSpPr/>
          <p:nvPr/>
        </p:nvSpPr>
        <p:spPr>
          <a:xfrm>
            <a:off x="803275" y="2617385"/>
            <a:ext cx="2603485" cy="29398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CEA1F21-BF35-E0C3-5D1D-4FFB9ED186EC}"/>
              </a:ext>
            </a:extLst>
          </p:cNvPr>
          <p:cNvSpPr/>
          <p:nvPr/>
        </p:nvSpPr>
        <p:spPr>
          <a:xfrm>
            <a:off x="803274" y="3495501"/>
            <a:ext cx="2603485" cy="29398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912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货道关联商品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管理员</a:t>
            </a:r>
            <a:r>
              <a:rPr lang="zh-CN" altLang="en-US">
                <a:latin typeface="+mn-ea"/>
                <a:ea typeface="+mn-ea"/>
              </a:rPr>
              <a:t>对智能售货机内部的货道进行商品摆放的管理</a:t>
            </a:r>
            <a:endParaRPr lang="en-US" altLang="zh-CN">
              <a:latin typeface="+mn-ea"/>
              <a:ea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查询设备类型（已完成）</a:t>
            </a: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查询货道列表（待完成）</a:t>
            </a: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查询商品列表（已完成）</a:t>
            </a: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货道关联商品（待完成）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1718B8-4EE7-51A7-C9F0-3B7C71A5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52" y="4145975"/>
            <a:ext cx="3610639" cy="217564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ACF68C2-7898-E6DA-E433-4E8F4370A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45" y="2142303"/>
            <a:ext cx="6953250" cy="3000375"/>
          </a:xfrm>
          <a:prstGeom prst="rect">
            <a:avLst/>
          </a:prstGeom>
        </p:spPr>
      </p:pic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D838417F-F6E1-5162-FE74-75B28AD8BF94}"/>
              </a:ext>
            </a:extLst>
          </p:cNvPr>
          <p:cNvCxnSpPr>
            <a:cxnSpLocks/>
          </p:cNvCxnSpPr>
          <p:nvPr/>
        </p:nvCxnSpPr>
        <p:spPr>
          <a:xfrm rot="10800000">
            <a:off x="7468843" y="2775246"/>
            <a:ext cx="963927" cy="43412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EC1250A0-F03A-6D04-EC2C-37E156DDE30A}"/>
              </a:ext>
            </a:extLst>
          </p:cNvPr>
          <p:cNvSpPr/>
          <p:nvPr/>
        </p:nvSpPr>
        <p:spPr>
          <a:xfrm>
            <a:off x="4865356" y="2621101"/>
            <a:ext cx="2603485" cy="241428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C3D8AF-1C5B-48EC-895E-42EE0A168F26}"/>
              </a:ext>
            </a:extLst>
          </p:cNvPr>
          <p:cNvSpPr/>
          <p:nvPr/>
        </p:nvSpPr>
        <p:spPr>
          <a:xfrm>
            <a:off x="8432769" y="3059908"/>
            <a:ext cx="2976912" cy="254565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45F86F6-47F3-80D9-428D-FD0CD2C1B838}"/>
              </a:ext>
            </a:extLst>
          </p:cNvPr>
          <p:cNvSpPr/>
          <p:nvPr/>
        </p:nvSpPr>
        <p:spPr>
          <a:xfrm>
            <a:off x="803275" y="2617385"/>
            <a:ext cx="2603485" cy="29398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69942DA-2652-D8D4-1E20-8BC2A4EC2174}"/>
              </a:ext>
            </a:extLst>
          </p:cNvPr>
          <p:cNvSpPr/>
          <p:nvPr/>
        </p:nvSpPr>
        <p:spPr>
          <a:xfrm>
            <a:off x="803274" y="3495501"/>
            <a:ext cx="2603485" cy="29398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084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货道关联商品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659150" y="1589977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将资料中货道相关的前端代码复制到</a:t>
            </a:r>
            <a:r>
              <a:rPr lang="en-US" altLang="zh-CN">
                <a:latin typeface="+mn-ea"/>
              </a:rPr>
              <a:t>dkd-vue</a:t>
            </a:r>
            <a:r>
              <a:rPr lang="zh-CN" altLang="en-US">
                <a:latin typeface="+mn-ea"/>
              </a:rPr>
              <a:t>项目中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46DF080-3C44-A116-9220-2081AA15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228" y="1844675"/>
            <a:ext cx="1676400" cy="10668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025DA86-8FC7-F0EE-CC6A-A5C27187A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735" y="1844675"/>
            <a:ext cx="1783000" cy="454060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7FA0897-4506-5DEF-981D-D6A0CECCC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17" y="2325591"/>
            <a:ext cx="5465847" cy="3578772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98E4D80-C016-E1E9-7CF0-366AE4140B81}"/>
              </a:ext>
            </a:extLst>
          </p:cNvPr>
          <p:cNvSpPr/>
          <p:nvPr/>
        </p:nvSpPr>
        <p:spPr>
          <a:xfrm>
            <a:off x="6746228" y="2154619"/>
            <a:ext cx="1676399" cy="2160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69AB499-F028-8DE7-EA7A-D2DA2B7EBFD6}"/>
              </a:ext>
            </a:extLst>
          </p:cNvPr>
          <p:cNvSpPr/>
          <p:nvPr/>
        </p:nvSpPr>
        <p:spPr>
          <a:xfrm>
            <a:off x="8906446" y="2656424"/>
            <a:ext cx="1765779" cy="2088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F8DA7AB-E57B-FDC2-2CEF-85CEACD6BF45}"/>
              </a:ext>
            </a:extLst>
          </p:cNvPr>
          <p:cNvSpPr/>
          <p:nvPr/>
        </p:nvSpPr>
        <p:spPr>
          <a:xfrm>
            <a:off x="6746228" y="1890662"/>
            <a:ext cx="1676399" cy="216000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8108915-CE3A-B59F-454A-7361E318846B}"/>
              </a:ext>
            </a:extLst>
          </p:cNvPr>
          <p:cNvSpPr/>
          <p:nvPr/>
        </p:nvSpPr>
        <p:spPr>
          <a:xfrm>
            <a:off x="6737159" y="2684964"/>
            <a:ext cx="1676399" cy="216000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5D9F3FB-DC03-E854-1C7B-512CA07BD92A}"/>
              </a:ext>
            </a:extLst>
          </p:cNvPr>
          <p:cNvSpPr/>
          <p:nvPr/>
        </p:nvSpPr>
        <p:spPr>
          <a:xfrm>
            <a:off x="8910244" y="5517502"/>
            <a:ext cx="1767600" cy="198000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5F32242-BBC3-CE15-F4DD-90C5E7B70A0C}"/>
              </a:ext>
            </a:extLst>
          </p:cNvPr>
          <p:cNvSpPr/>
          <p:nvPr/>
        </p:nvSpPr>
        <p:spPr>
          <a:xfrm>
            <a:off x="8910243" y="5956754"/>
            <a:ext cx="1767600" cy="198000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F4B4735-F412-7605-052C-64C9B4B7B5FE}"/>
              </a:ext>
            </a:extLst>
          </p:cNvPr>
          <p:cNvSpPr/>
          <p:nvPr/>
        </p:nvSpPr>
        <p:spPr>
          <a:xfrm>
            <a:off x="6746228" y="2419045"/>
            <a:ext cx="1677600" cy="216000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02931DF-B636-6BB6-593A-91D4DBCD33C5}"/>
              </a:ext>
            </a:extLst>
          </p:cNvPr>
          <p:cNvSpPr/>
          <p:nvPr/>
        </p:nvSpPr>
        <p:spPr>
          <a:xfrm>
            <a:off x="8910245" y="5737258"/>
            <a:ext cx="1767600" cy="198000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304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货道关联商品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659150" y="1589977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根据售货机编号查询货道列表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7FA0897-4506-5DEF-981D-D6A0CECCC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17" y="2325591"/>
            <a:ext cx="5465847" cy="3578772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633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货道关联商品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659150" y="1589977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根据售货机编号查询货道列表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7FA0897-4506-5DEF-981D-D6A0CECCC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778" y="915117"/>
            <a:ext cx="2839422" cy="1859116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F42B2EF-A19A-315E-9364-20B6487B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517" y="4083768"/>
            <a:ext cx="932333" cy="130278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00A1FC8-5F76-B120-5778-8FD3CC16451B}"/>
              </a:ext>
            </a:extLst>
          </p:cNvPr>
          <p:cNvGrpSpPr/>
          <p:nvPr/>
        </p:nvGrpSpPr>
        <p:grpSpPr>
          <a:xfrm>
            <a:off x="793124" y="4419616"/>
            <a:ext cx="780070" cy="786974"/>
            <a:chOff x="1288572" y="3466291"/>
            <a:chExt cx="1076475" cy="1086002"/>
          </a:xfrm>
        </p:grpSpPr>
        <p:pic>
          <p:nvPicPr>
            <p:cNvPr id="8" name="图片 0">
              <a:extLst>
                <a:ext uri="{FF2B5EF4-FFF2-40B4-BE49-F238E27FC236}">
                  <a16:creationId xmlns:a16="http://schemas.microsoft.com/office/drawing/2014/main" id="{F5B10DD2-EEC2-B66D-6908-B3C603B4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9" name="图片 1">
              <a:extLst>
                <a:ext uri="{FF2B5EF4-FFF2-40B4-BE49-F238E27FC236}">
                  <a16:creationId xmlns:a16="http://schemas.microsoft.com/office/drawing/2014/main" id="{BDA63291-0FF2-B463-472D-089F0BBF0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sp>
        <p:nvSpPr>
          <p:cNvPr id="10" name="箭头: 右 9">
            <a:extLst>
              <a:ext uri="{FF2B5EF4-FFF2-40B4-BE49-F238E27FC236}">
                <a16:creationId xmlns:a16="http://schemas.microsoft.com/office/drawing/2014/main" id="{2AE32B76-643E-6F4D-FCCC-53DD025D5A96}"/>
              </a:ext>
            </a:extLst>
          </p:cNvPr>
          <p:cNvSpPr/>
          <p:nvPr/>
        </p:nvSpPr>
        <p:spPr>
          <a:xfrm>
            <a:off x="1740751" y="4617341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50BBF164-D0F1-8192-014E-D230CF6AE4EA}"/>
              </a:ext>
            </a:extLst>
          </p:cNvPr>
          <p:cNvSpPr/>
          <p:nvPr/>
        </p:nvSpPr>
        <p:spPr>
          <a:xfrm>
            <a:off x="4457057" y="4617341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B81B15A7-C902-B4A3-2E47-08D6DDFA8709}"/>
              </a:ext>
            </a:extLst>
          </p:cNvPr>
          <p:cNvSpPr/>
          <p:nvPr/>
        </p:nvSpPr>
        <p:spPr>
          <a:xfrm>
            <a:off x="7254044" y="4617341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FD18C1CC-0298-B59C-F8CE-180E33684204}"/>
              </a:ext>
            </a:extLst>
          </p:cNvPr>
          <p:cNvSpPr/>
          <p:nvPr/>
        </p:nvSpPr>
        <p:spPr>
          <a:xfrm>
            <a:off x="9970350" y="4617341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6DC17A7-2E72-E1E9-67BB-F00225DCF01F}"/>
              </a:ext>
            </a:extLst>
          </p:cNvPr>
          <p:cNvGrpSpPr/>
          <p:nvPr/>
        </p:nvGrpSpPr>
        <p:grpSpPr>
          <a:xfrm>
            <a:off x="2370918" y="3582158"/>
            <a:ext cx="1900517" cy="2611635"/>
            <a:chOff x="2303931" y="2912210"/>
            <a:chExt cx="1900517" cy="261163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A034D5E-8701-5096-C9DC-32D2C28EE804}"/>
                </a:ext>
              </a:extLst>
            </p:cNvPr>
            <p:cNvSpPr/>
            <p:nvPr/>
          </p:nvSpPr>
          <p:spPr>
            <a:xfrm>
              <a:off x="2303931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Controller</a:t>
              </a:r>
              <a:endPara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流程图: 文档 15">
              <a:extLst>
                <a:ext uri="{FF2B5EF4-FFF2-40B4-BE49-F238E27FC236}">
                  <a16:creationId xmlns:a16="http://schemas.microsoft.com/office/drawing/2014/main" id="{4F359B3F-7C56-D024-D06D-1B9163FBDCF8}"/>
                </a:ext>
              </a:extLst>
            </p:cNvPr>
            <p:cNvSpPr/>
            <p:nvPr/>
          </p:nvSpPr>
          <p:spPr>
            <a:xfrm>
              <a:off x="2303931" y="3316712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7" name="!!流程图: 文档 1">
            <a:extLst>
              <a:ext uri="{FF2B5EF4-FFF2-40B4-BE49-F238E27FC236}">
                <a16:creationId xmlns:a16="http://schemas.microsoft.com/office/drawing/2014/main" id="{44A68E2D-6C31-5C0A-15B5-1FC52CB3F41C}"/>
              </a:ext>
            </a:extLst>
          </p:cNvPr>
          <p:cNvSpPr/>
          <p:nvPr/>
        </p:nvSpPr>
        <p:spPr>
          <a:xfrm>
            <a:off x="2370917" y="3982850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接收售货机编号参数</a:t>
            </a:r>
            <a:r>
              <a:rPr lang="en-US" altLang="zh-CN" sz="11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innerCode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</a:t>
            </a:r>
            <a: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lang="en-US" altLang="zh-CN" sz="11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List&lt;</a:t>
            </a:r>
            <a: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ChannelVo</a:t>
            </a:r>
            <a:r>
              <a:rPr lang="en-US" altLang="zh-CN" sz="11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&gt;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响应结果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7E6EFD4-128F-431A-616C-F0D99C277A05}"/>
              </a:ext>
            </a:extLst>
          </p:cNvPr>
          <p:cNvGrpSpPr/>
          <p:nvPr/>
        </p:nvGrpSpPr>
        <p:grpSpPr>
          <a:xfrm>
            <a:off x="5167905" y="3582158"/>
            <a:ext cx="1900517" cy="2615624"/>
            <a:chOff x="5100918" y="2912210"/>
            <a:chExt cx="1900517" cy="2615624"/>
          </a:xfrm>
        </p:grpSpPr>
        <p:sp>
          <p:nvSpPr>
            <p:cNvPr id="19" name="流程图: 文档 18">
              <a:extLst>
                <a:ext uri="{FF2B5EF4-FFF2-40B4-BE49-F238E27FC236}">
                  <a16:creationId xmlns:a16="http://schemas.microsoft.com/office/drawing/2014/main" id="{97C0EC1C-A3AA-2AC1-235E-162ED3DEC3E1}"/>
                </a:ext>
              </a:extLst>
            </p:cNvPr>
            <p:cNvSpPr/>
            <p:nvPr/>
          </p:nvSpPr>
          <p:spPr>
            <a:xfrm>
              <a:off x="5100918" y="3320701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CE02AA8-7EB0-39B3-F738-60A98AC7AB71}"/>
                </a:ext>
              </a:extLst>
            </p:cNvPr>
            <p:cNvSpPr/>
            <p:nvPr/>
          </p:nvSpPr>
          <p:spPr>
            <a:xfrm>
              <a:off x="5100918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Service</a:t>
              </a:r>
              <a:endPara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2" name="流程图: 文档 21">
            <a:extLst>
              <a:ext uri="{FF2B5EF4-FFF2-40B4-BE49-F238E27FC236}">
                <a16:creationId xmlns:a16="http://schemas.microsoft.com/office/drawing/2014/main" id="{328EC5E9-445F-BBAB-9EED-B1F798EB28FA}"/>
              </a:ext>
            </a:extLst>
          </p:cNvPr>
          <p:cNvSpPr/>
          <p:nvPr/>
        </p:nvSpPr>
        <p:spPr>
          <a:xfrm>
            <a:off x="5167905" y="3985569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1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Mapper</a:t>
            </a: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接口查询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9F32D76-1354-9BB9-7660-47E8C791DCAA}"/>
              </a:ext>
            </a:extLst>
          </p:cNvPr>
          <p:cNvGrpSpPr/>
          <p:nvPr/>
        </p:nvGrpSpPr>
        <p:grpSpPr>
          <a:xfrm>
            <a:off x="7964891" y="3582158"/>
            <a:ext cx="1900518" cy="2607825"/>
            <a:chOff x="7897904" y="2912210"/>
            <a:chExt cx="1900518" cy="2607825"/>
          </a:xfrm>
        </p:grpSpPr>
        <p:sp>
          <p:nvSpPr>
            <p:cNvPr id="24" name="流程图: 文档 23">
              <a:extLst>
                <a:ext uri="{FF2B5EF4-FFF2-40B4-BE49-F238E27FC236}">
                  <a16:creationId xmlns:a16="http://schemas.microsoft.com/office/drawing/2014/main" id="{94D6ED0F-33EE-5111-85B1-BDFAA0BEFFE4}"/>
                </a:ext>
              </a:extLst>
            </p:cNvPr>
            <p:cNvSpPr/>
            <p:nvPr/>
          </p:nvSpPr>
          <p:spPr>
            <a:xfrm>
              <a:off x="7897904" y="3312902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6367B6D-F954-7BA5-E656-F780E29EB59B}"/>
                </a:ext>
              </a:extLst>
            </p:cNvPr>
            <p:cNvSpPr/>
            <p:nvPr/>
          </p:nvSpPr>
          <p:spPr>
            <a:xfrm>
              <a:off x="7897905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Mapper</a:t>
              </a:r>
              <a:endPara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6" name="!!流程图: 文档 22">
            <a:extLst>
              <a:ext uri="{FF2B5EF4-FFF2-40B4-BE49-F238E27FC236}">
                <a16:creationId xmlns:a16="http://schemas.microsoft.com/office/drawing/2014/main" id="{49D5F6E6-1201-040B-944E-960E40FCC0C0}"/>
              </a:ext>
            </a:extLst>
          </p:cNvPr>
          <p:cNvSpPr/>
          <p:nvPr/>
        </p:nvSpPr>
        <p:spPr>
          <a:xfrm>
            <a:off x="7964890" y="3982849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en-US" altLang="zh-CN" sz="1200" b="1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根据售货机编号查询货道列表，返回</a:t>
            </a:r>
            <a:r>
              <a:rPr lang="en-US" altLang="zh-CN" sz="11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List&lt;ChannelVo&gt; 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</a:t>
            </a: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中手动映射并嵌套查询商品信息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A5556BC6-6A4C-78CF-E9F1-0873A3DE9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6808" y="1242647"/>
            <a:ext cx="3118459" cy="1130358"/>
          </a:xfrm>
          <a:prstGeom prst="roundRect">
            <a:avLst>
              <a:gd name="adj" fmla="val 5645"/>
            </a:avLst>
          </a:prstGeom>
          <a:ln w="6350">
            <a:solidFill>
              <a:schemeClr val="bg1">
                <a:lumMod val="75000"/>
              </a:schemeClr>
            </a:solidFill>
            <a:prstDash val="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833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22" grpId="0" animBg="1"/>
      <p:bldP spid="26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货道关联商品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659150" y="1589977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完成货道配置，实现货道关联商品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7FA0897-4506-5DEF-981D-D6A0CECCC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17" y="2325591"/>
            <a:ext cx="5465847" cy="3578772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96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货道关联商品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659150" y="1589977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完成货道配置，实现货道关联商品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26D4C2-BB1C-E8DE-305C-3EDE2ACB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978" y="993625"/>
            <a:ext cx="2712382" cy="1775936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98C6FF-F5F9-0A2F-4194-30BDD0ACB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94"/>
          <a:stretch/>
        </p:blipFill>
        <p:spPr>
          <a:xfrm>
            <a:off x="6998796" y="1403333"/>
            <a:ext cx="2359342" cy="1159514"/>
          </a:xfrm>
          <a:prstGeom prst="roundRect">
            <a:avLst>
              <a:gd name="adj" fmla="val 5645"/>
            </a:avLst>
          </a:prstGeom>
          <a:ln w="6350">
            <a:solidFill>
              <a:schemeClr val="bg1">
                <a:lumMod val="75000"/>
              </a:schemeClr>
            </a:solidFill>
            <a:prstDash val="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70DE98-0433-40FC-98C9-F27CF8F793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13"/>
          <a:stretch/>
        </p:blipFill>
        <p:spPr>
          <a:xfrm>
            <a:off x="9564572" y="1336039"/>
            <a:ext cx="2506764" cy="1202694"/>
          </a:xfrm>
          <a:prstGeom prst="roundRect">
            <a:avLst>
              <a:gd name="adj" fmla="val 5645"/>
            </a:avLst>
          </a:prstGeom>
          <a:ln w="6350">
            <a:solidFill>
              <a:schemeClr val="bg1">
                <a:lumMod val="75000"/>
              </a:schemeClr>
            </a:solidFill>
            <a:prstDash val="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86C3DC-FD85-560C-4319-3E551A6DA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2117" y="4083768"/>
            <a:ext cx="932333" cy="1302786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364E2963-6DC1-2310-1F0F-B0D6547A9CB2}"/>
              </a:ext>
            </a:extLst>
          </p:cNvPr>
          <p:cNvGrpSpPr/>
          <p:nvPr/>
        </p:nvGrpSpPr>
        <p:grpSpPr>
          <a:xfrm>
            <a:off x="894724" y="4419616"/>
            <a:ext cx="780070" cy="786974"/>
            <a:chOff x="1288572" y="3466291"/>
            <a:chExt cx="1076475" cy="1086002"/>
          </a:xfrm>
        </p:grpSpPr>
        <p:pic>
          <p:nvPicPr>
            <p:cNvPr id="13" name="图片 0">
              <a:extLst>
                <a:ext uri="{FF2B5EF4-FFF2-40B4-BE49-F238E27FC236}">
                  <a16:creationId xmlns:a16="http://schemas.microsoft.com/office/drawing/2014/main" id="{62755926-018E-33D1-7D59-8071A893E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14" name="图片 1">
              <a:extLst>
                <a:ext uri="{FF2B5EF4-FFF2-40B4-BE49-F238E27FC236}">
                  <a16:creationId xmlns:a16="http://schemas.microsoft.com/office/drawing/2014/main" id="{271B1125-6754-DA17-8D74-94077FC25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sp>
        <p:nvSpPr>
          <p:cNvPr id="15" name="箭头: 右 14">
            <a:extLst>
              <a:ext uri="{FF2B5EF4-FFF2-40B4-BE49-F238E27FC236}">
                <a16:creationId xmlns:a16="http://schemas.microsoft.com/office/drawing/2014/main" id="{5D99EE58-BC4B-0312-5CAF-B0AD1ADBC3AE}"/>
              </a:ext>
            </a:extLst>
          </p:cNvPr>
          <p:cNvSpPr/>
          <p:nvPr/>
        </p:nvSpPr>
        <p:spPr>
          <a:xfrm>
            <a:off x="1842351" y="4617341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E42C70ED-0D99-6984-8EB6-161DB8EFC448}"/>
              </a:ext>
            </a:extLst>
          </p:cNvPr>
          <p:cNvSpPr/>
          <p:nvPr/>
        </p:nvSpPr>
        <p:spPr>
          <a:xfrm>
            <a:off x="4558657" y="4617341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E261D160-38AC-ECDE-8C74-A79A948BDE70}"/>
              </a:ext>
            </a:extLst>
          </p:cNvPr>
          <p:cNvSpPr/>
          <p:nvPr/>
        </p:nvSpPr>
        <p:spPr>
          <a:xfrm>
            <a:off x="7355644" y="4617341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810267DE-30F2-C9A2-88FB-0C010D0E5BA1}"/>
              </a:ext>
            </a:extLst>
          </p:cNvPr>
          <p:cNvSpPr/>
          <p:nvPr/>
        </p:nvSpPr>
        <p:spPr>
          <a:xfrm>
            <a:off x="10071950" y="4617341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72DF9CB-46E8-0EC9-2542-AD4B4040E933}"/>
              </a:ext>
            </a:extLst>
          </p:cNvPr>
          <p:cNvGrpSpPr/>
          <p:nvPr/>
        </p:nvGrpSpPr>
        <p:grpSpPr>
          <a:xfrm>
            <a:off x="2472518" y="3582158"/>
            <a:ext cx="1900517" cy="2611635"/>
            <a:chOff x="2303931" y="2912210"/>
            <a:chExt cx="1900517" cy="261163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407A3B2-8DED-9E8D-31F5-BC1BA515CC84}"/>
                </a:ext>
              </a:extLst>
            </p:cNvPr>
            <p:cNvSpPr/>
            <p:nvPr/>
          </p:nvSpPr>
          <p:spPr>
            <a:xfrm>
              <a:off x="2303931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Controller</a:t>
              </a:r>
              <a:endPara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2" name="流程图: 文档 21">
              <a:extLst>
                <a:ext uri="{FF2B5EF4-FFF2-40B4-BE49-F238E27FC236}">
                  <a16:creationId xmlns:a16="http://schemas.microsoft.com/office/drawing/2014/main" id="{D71327EB-BD11-588E-4C2F-B80CAD2A78CF}"/>
                </a:ext>
              </a:extLst>
            </p:cNvPr>
            <p:cNvSpPr/>
            <p:nvPr/>
          </p:nvSpPr>
          <p:spPr>
            <a:xfrm>
              <a:off x="2303931" y="3316712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3" name="!!流程图: 文档 1">
            <a:extLst>
              <a:ext uri="{FF2B5EF4-FFF2-40B4-BE49-F238E27FC236}">
                <a16:creationId xmlns:a16="http://schemas.microsoft.com/office/drawing/2014/main" id="{A3A56090-7218-A93F-5423-330D289F53C8}"/>
              </a:ext>
            </a:extLst>
          </p:cNvPr>
          <p:cNvSpPr/>
          <p:nvPr/>
        </p:nvSpPr>
        <p:spPr>
          <a:xfrm>
            <a:off x="2472517" y="3982850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接收货道配置参数</a:t>
            </a:r>
            <a:r>
              <a:rPr lang="en-US" altLang="zh-CN" sz="11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ChannelConfigDto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实现货道关联商品</a:t>
            </a:r>
            <a:endParaRPr lang="en-US" altLang="zh-CN" sz="11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响应结果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AD33B15-30CD-53FA-AECE-03D537D920CD}"/>
              </a:ext>
            </a:extLst>
          </p:cNvPr>
          <p:cNvGrpSpPr/>
          <p:nvPr/>
        </p:nvGrpSpPr>
        <p:grpSpPr>
          <a:xfrm>
            <a:off x="5269505" y="3582158"/>
            <a:ext cx="1900517" cy="2615624"/>
            <a:chOff x="5100918" y="2912210"/>
            <a:chExt cx="1900517" cy="2615624"/>
          </a:xfrm>
        </p:grpSpPr>
        <p:sp>
          <p:nvSpPr>
            <p:cNvPr id="25" name="流程图: 文档 24">
              <a:extLst>
                <a:ext uri="{FF2B5EF4-FFF2-40B4-BE49-F238E27FC236}">
                  <a16:creationId xmlns:a16="http://schemas.microsoft.com/office/drawing/2014/main" id="{F47A5EF1-79EA-57C6-A317-332223D9C1FC}"/>
                </a:ext>
              </a:extLst>
            </p:cNvPr>
            <p:cNvSpPr/>
            <p:nvPr/>
          </p:nvSpPr>
          <p:spPr>
            <a:xfrm>
              <a:off x="5100918" y="3320701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27742BD-1C16-F215-56A8-343B5BB86597}"/>
                </a:ext>
              </a:extLst>
            </p:cNvPr>
            <p:cNvSpPr/>
            <p:nvPr/>
          </p:nvSpPr>
          <p:spPr>
            <a:xfrm>
              <a:off x="5100918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Service</a:t>
              </a:r>
              <a:endPara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7" name="流程图: 文档 26">
            <a:extLst>
              <a:ext uri="{FF2B5EF4-FFF2-40B4-BE49-F238E27FC236}">
                <a16:creationId xmlns:a16="http://schemas.microsoft.com/office/drawing/2014/main" id="{5BE6C559-E620-B76F-5013-2A514126D5C1}"/>
              </a:ext>
            </a:extLst>
          </p:cNvPr>
          <p:cNvSpPr/>
          <p:nvPr/>
        </p:nvSpPr>
        <p:spPr>
          <a:xfrm>
            <a:off x="5269505" y="3985569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</a:t>
            </a:r>
            <a: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DTO</a:t>
            </a: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转为</a:t>
            </a:r>
            <a: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PO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批量修改货道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32B8BF5-A5F1-F302-2FF7-386919435952}"/>
              </a:ext>
            </a:extLst>
          </p:cNvPr>
          <p:cNvGrpSpPr/>
          <p:nvPr/>
        </p:nvGrpSpPr>
        <p:grpSpPr>
          <a:xfrm>
            <a:off x="8066491" y="3582158"/>
            <a:ext cx="1900518" cy="2607825"/>
            <a:chOff x="7897904" y="2912210"/>
            <a:chExt cx="1900518" cy="2607825"/>
          </a:xfrm>
        </p:grpSpPr>
        <p:sp>
          <p:nvSpPr>
            <p:cNvPr id="29" name="流程图: 文档 28">
              <a:extLst>
                <a:ext uri="{FF2B5EF4-FFF2-40B4-BE49-F238E27FC236}">
                  <a16:creationId xmlns:a16="http://schemas.microsoft.com/office/drawing/2014/main" id="{249EE972-8DF3-E917-8E73-0B3DCD12E24B}"/>
                </a:ext>
              </a:extLst>
            </p:cNvPr>
            <p:cNvSpPr/>
            <p:nvPr/>
          </p:nvSpPr>
          <p:spPr>
            <a:xfrm>
              <a:off x="7897904" y="3312902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6E3799B-217D-6CAF-38AE-402663A702E5}"/>
                </a:ext>
              </a:extLst>
            </p:cNvPr>
            <p:cNvSpPr/>
            <p:nvPr/>
          </p:nvSpPr>
          <p:spPr>
            <a:xfrm>
              <a:off x="7897905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Mapper</a:t>
              </a:r>
              <a:endPara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1" name="!!流程图: 文档 22">
            <a:extLst>
              <a:ext uri="{FF2B5EF4-FFF2-40B4-BE49-F238E27FC236}">
                <a16:creationId xmlns:a16="http://schemas.microsoft.com/office/drawing/2014/main" id="{095EFD1A-ECCA-FCAB-E9E4-DEADE9E73CDC}"/>
              </a:ext>
            </a:extLst>
          </p:cNvPr>
          <p:cNvSpPr/>
          <p:nvPr/>
        </p:nvSpPr>
        <p:spPr>
          <a:xfrm>
            <a:off x="8066490" y="3982849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en-US" altLang="zh-CN" sz="1400" b="1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2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根据售货机编号和货道编号查询货道信息</a:t>
            </a:r>
            <a:endParaRPr lang="en-US" altLang="zh-CN" sz="12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2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批量修改货道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E516775-F9CF-1A2A-5AA7-9E0752C8EDCE}"/>
              </a:ext>
            </a:extLst>
          </p:cNvPr>
          <p:cNvSpPr/>
          <p:nvPr/>
        </p:nvSpPr>
        <p:spPr>
          <a:xfrm>
            <a:off x="7159800" y="1884028"/>
            <a:ext cx="2033382" cy="382733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445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7" grpId="0" animBg="1"/>
      <p:bldP spid="31" grpId="0" animBg="1"/>
      <p:bldP spid="32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工单管理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09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36007"/>
      </p:ext>
    </p:extLst>
  </p:cSld>
  <p:clrMapOvr>
    <a:masterClrMapping/>
  </p:clrMapOvr>
  <p:transition spd="slow">
    <p:push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需求说明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业务场景：管理员在后台创建工单后，工作人员可在运营管理</a:t>
            </a:r>
            <a:r>
              <a:rPr lang="en-US" altLang="zh-CN">
                <a:latin typeface="+mn-ea"/>
                <a:ea typeface="+mn-ea"/>
              </a:rPr>
              <a:t>App</a:t>
            </a:r>
            <a:r>
              <a:rPr lang="zh-CN" altLang="en-US">
                <a:latin typeface="+mn-ea"/>
                <a:ea typeface="+mn-ea"/>
              </a:rPr>
              <a:t>中查看并根据情况选择执行或取消分配给自己的任务。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工单管理主要涉及到二个功能模块，业务流程如下：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3ECB15F-8CC1-5F96-A204-8F1BE838E997}"/>
              </a:ext>
            </a:extLst>
          </p:cNvPr>
          <p:cNvSpPr/>
          <p:nvPr/>
        </p:nvSpPr>
        <p:spPr>
          <a:xfrm>
            <a:off x="1324060" y="4267199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后台登录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9BD980D-BAA0-8D8E-E79F-258E3D18EAEB}"/>
              </a:ext>
            </a:extLst>
          </p:cNvPr>
          <p:cNvSpPr/>
          <p:nvPr/>
        </p:nvSpPr>
        <p:spPr>
          <a:xfrm>
            <a:off x="3521325" y="4267199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新增工单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99DA548-C22B-4B2D-0122-482A4254B158}"/>
              </a:ext>
            </a:extLst>
          </p:cNvPr>
          <p:cNvSpPr/>
          <p:nvPr/>
        </p:nvSpPr>
        <p:spPr>
          <a:xfrm>
            <a:off x="5263685" y="3296597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选择设备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DABB403-B94C-9AAA-8EBD-ECA5372E880D}"/>
              </a:ext>
            </a:extLst>
          </p:cNvPr>
          <p:cNvSpPr/>
          <p:nvPr/>
        </p:nvSpPr>
        <p:spPr>
          <a:xfrm>
            <a:off x="5277973" y="4293817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选择类型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DE83AF1-8E42-2509-7EF7-ACA9E3FE0FFD}"/>
              </a:ext>
            </a:extLst>
          </p:cNvPr>
          <p:cNvGrpSpPr/>
          <p:nvPr/>
        </p:nvGrpSpPr>
        <p:grpSpPr>
          <a:xfrm>
            <a:off x="2900513" y="2672440"/>
            <a:ext cx="8278841" cy="3444548"/>
            <a:chOff x="2072962" y="1563947"/>
            <a:chExt cx="2510613" cy="4883152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07F12FA-80B2-BFC9-AD9B-F5882AFDF993}"/>
                </a:ext>
              </a:extLst>
            </p:cNvPr>
            <p:cNvSpPr/>
            <p:nvPr/>
          </p:nvSpPr>
          <p:spPr>
            <a:xfrm>
              <a:off x="2072962" y="1563947"/>
              <a:ext cx="2510613" cy="528129"/>
            </a:xfrm>
            <a:prstGeom prst="rect">
              <a:avLst/>
            </a:prstGeom>
            <a:solidFill>
              <a:srgbClr val="E1F7FF"/>
            </a:solidFill>
            <a:ln w="12700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rgbClr val="49504F"/>
                  </a:solidFill>
                </a:rPr>
                <a:t>商品管理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F69B4C1-585F-E525-3605-BFAF1870E5CA}"/>
                </a:ext>
              </a:extLst>
            </p:cNvPr>
            <p:cNvSpPr/>
            <p:nvPr/>
          </p:nvSpPr>
          <p:spPr>
            <a:xfrm>
              <a:off x="2072962" y="1563947"/>
              <a:ext cx="2510613" cy="4883152"/>
            </a:xfrm>
            <a:prstGeom prst="rect">
              <a:avLst/>
            </a:prstGeom>
            <a:noFill/>
            <a:ln w="12700">
              <a:solidFill>
                <a:srgbClr val="49504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EDB2B86-CDBA-4414-4374-9AC53B4FF73C}"/>
              </a:ext>
            </a:extLst>
          </p:cNvPr>
          <p:cNvGrpSpPr/>
          <p:nvPr/>
        </p:nvGrpSpPr>
        <p:grpSpPr>
          <a:xfrm>
            <a:off x="742067" y="2672440"/>
            <a:ext cx="2157473" cy="3444548"/>
            <a:chOff x="2072962" y="1563947"/>
            <a:chExt cx="2510613" cy="488315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E793404-8803-A8FA-CAE5-DE7EC0DB1D50}"/>
                </a:ext>
              </a:extLst>
            </p:cNvPr>
            <p:cNvSpPr/>
            <p:nvPr/>
          </p:nvSpPr>
          <p:spPr>
            <a:xfrm>
              <a:off x="2072962" y="1563947"/>
              <a:ext cx="2510613" cy="528129"/>
            </a:xfrm>
            <a:prstGeom prst="rect">
              <a:avLst/>
            </a:prstGeom>
            <a:solidFill>
              <a:srgbClr val="E1F7FF"/>
            </a:solidFill>
            <a:ln w="12700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rgbClr val="49504F"/>
                  </a:solidFill>
                </a:rPr>
                <a:t>登录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43642BB-6F9C-2099-6555-DBF346ED20F4}"/>
                </a:ext>
              </a:extLst>
            </p:cNvPr>
            <p:cNvSpPr/>
            <p:nvPr/>
          </p:nvSpPr>
          <p:spPr>
            <a:xfrm>
              <a:off x="2072962" y="2092075"/>
              <a:ext cx="2510613" cy="4355024"/>
            </a:xfrm>
            <a:prstGeom prst="rect">
              <a:avLst/>
            </a:prstGeom>
            <a:noFill/>
            <a:ln w="12700">
              <a:solidFill>
                <a:srgbClr val="49504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91D54D95-5857-F213-A964-B535C70D7374}"/>
              </a:ext>
            </a:extLst>
          </p:cNvPr>
          <p:cNvSpPr/>
          <p:nvPr/>
        </p:nvSpPr>
        <p:spPr>
          <a:xfrm>
            <a:off x="1445131" y="3290818"/>
            <a:ext cx="873760" cy="419288"/>
          </a:xfrm>
          <a:prstGeom prst="roundRect">
            <a:avLst>
              <a:gd name="adj" fmla="val 46134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开始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ABB9149-D41F-ED75-9E41-88A747EC6FE7}"/>
              </a:ext>
            </a:extLst>
          </p:cNvPr>
          <p:cNvCxnSpPr>
            <a:cxnSpLocks/>
          </p:cNvCxnSpPr>
          <p:nvPr/>
        </p:nvCxnSpPr>
        <p:spPr>
          <a:xfrm>
            <a:off x="1887924" y="3774599"/>
            <a:ext cx="0" cy="470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4DFF772-8963-675C-1C60-221216B0D4D9}"/>
              </a:ext>
            </a:extLst>
          </p:cNvPr>
          <p:cNvSpPr/>
          <p:nvPr/>
        </p:nvSpPr>
        <p:spPr>
          <a:xfrm>
            <a:off x="7210233" y="4371981"/>
            <a:ext cx="873760" cy="419288"/>
          </a:xfrm>
          <a:prstGeom prst="roundRect">
            <a:avLst>
              <a:gd name="adj" fmla="val 46134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结束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13887D5-68F4-25F8-6515-1F0B7A395CC6}"/>
              </a:ext>
            </a:extLst>
          </p:cNvPr>
          <p:cNvCxnSpPr>
            <a:cxnSpLocks/>
          </p:cNvCxnSpPr>
          <p:nvPr/>
        </p:nvCxnSpPr>
        <p:spPr>
          <a:xfrm>
            <a:off x="2583106" y="4593188"/>
            <a:ext cx="840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E268C6B-BEAA-1307-CAF8-571AF1B5D3E4}"/>
              </a:ext>
            </a:extLst>
          </p:cNvPr>
          <p:cNvCxnSpPr>
            <a:cxnSpLocks/>
          </p:cNvCxnSpPr>
          <p:nvPr/>
        </p:nvCxnSpPr>
        <p:spPr>
          <a:xfrm>
            <a:off x="4834269" y="4572368"/>
            <a:ext cx="397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1D2D7E8-CD50-0239-4849-884208D1DD99}"/>
              </a:ext>
            </a:extLst>
          </p:cNvPr>
          <p:cNvSpPr/>
          <p:nvPr/>
        </p:nvSpPr>
        <p:spPr>
          <a:xfrm>
            <a:off x="5277973" y="5341422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选择人员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E4C3640A-920F-8AFE-3C60-757691AB8870}"/>
              </a:ext>
            </a:extLst>
          </p:cNvPr>
          <p:cNvCxnSpPr>
            <a:cxnSpLocks/>
            <a:endCxn id="3" idx="1"/>
          </p:cNvCxnSpPr>
          <p:nvPr/>
        </p:nvCxnSpPr>
        <p:spPr>
          <a:xfrm rot="16200000" flipH="1">
            <a:off x="4490325" y="4872407"/>
            <a:ext cx="1074224" cy="501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4A4B95A0-BDE5-37A8-BC94-0538D5B4B93F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4534992" y="3857139"/>
            <a:ext cx="970602" cy="4867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21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  <p:bldP spid="8" grpId="0" animBg="1"/>
      <p:bldP spid="24" grpId="0" animBg="1"/>
      <p:bldP spid="26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AIGC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latin typeface="Consolas" panose="020B0609020204030204" pitchFamily="49" charset="0"/>
              </a:rPr>
              <a:t>AIGC</a:t>
            </a:r>
            <a:r>
              <a:rPr lang="zh-CN" altLang="en-US">
                <a:latin typeface="Consolas" panose="020B0609020204030204" pitchFamily="49" charset="0"/>
              </a:rPr>
              <a:t>（</a:t>
            </a:r>
            <a:r>
              <a:rPr lang="en-US" altLang="zh-CN">
                <a:latin typeface="Consolas" panose="020B0609020204030204" pitchFamily="49" charset="0"/>
              </a:rPr>
              <a:t>AI </a:t>
            </a:r>
            <a:r>
              <a:rPr lang="en-US" altLang="zh-CN">
                <a:solidFill>
                  <a:srgbClr val="C00000"/>
                </a:solidFill>
                <a:latin typeface="Consolas" panose="020B0609020204030204" pitchFamily="49" charset="0"/>
              </a:rPr>
              <a:t>Generated Content</a:t>
            </a:r>
            <a:r>
              <a:rPr lang="zh-CN" altLang="en-US">
                <a:latin typeface="Consolas" panose="020B0609020204030204" pitchFamily="49" charset="0"/>
              </a:rPr>
              <a:t>）：是</a:t>
            </a:r>
            <a:r>
              <a:rPr lang="en-US" altLang="zh-CN">
                <a:latin typeface="Consolas" panose="020B0609020204030204" pitchFamily="49" charset="0"/>
              </a:rPr>
              <a:t>AI</a:t>
            </a:r>
            <a:r>
              <a:rPr lang="zh-CN" altLang="en-US">
                <a:latin typeface="Consolas" panose="020B0609020204030204" pitchFamily="49" charset="0"/>
              </a:rPr>
              <a:t>领域的一个应用分支，专注于利用</a:t>
            </a:r>
            <a:r>
              <a:rPr lang="en-US" altLang="zh-CN">
                <a:latin typeface="Consolas" panose="020B0609020204030204" pitchFamily="49" charset="0"/>
              </a:rPr>
              <a:t>AI</a:t>
            </a:r>
            <a:r>
              <a:rPr lang="zh-CN" altLang="en-US">
                <a:latin typeface="Consolas" panose="020B0609020204030204" pitchFamily="49" charset="0"/>
              </a:rPr>
              <a:t>技术自动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生成内容</a:t>
            </a:r>
            <a:endParaRPr lang="en-US" altLang="zh-CN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algn="just">
              <a:spcBef>
                <a:spcPts val="600"/>
              </a:spcBef>
            </a:pPr>
            <a:endParaRPr lang="en-US" altLang="zh-CN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>
              <a:latin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03787E-556D-AC4B-9A61-7494F6638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73"/>
          <a:stretch/>
        </p:blipFill>
        <p:spPr>
          <a:xfrm>
            <a:off x="945827" y="3503403"/>
            <a:ext cx="1198787" cy="1141875"/>
          </a:xfrm>
          <a:prstGeom prst="rect">
            <a:avLst/>
          </a:prstGeom>
        </p:spPr>
      </p:pic>
      <p:pic>
        <p:nvPicPr>
          <p:cNvPr id="8" name="!!图片 7" descr="图标&#10;&#10;描述已自动生成">
            <a:extLst>
              <a:ext uri="{FF2B5EF4-FFF2-40B4-BE49-F238E27FC236}">
                <a16:creationId xmlns:a16="http://schemas.microsoft.com/office/drawing/2014/main" id="{CEEC0BEF-70DA-915F-C6E8-5FD62210B3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3"/>
          <a:stretch/>
        </p:blipFill>
        <p:spPr>
          <a:xfrm>
            <a:off x="9843649" y="3429000"/>
            <a:ext cx="1369328" cy="1244268"/>
          </a:xfrm>
          <a:prstGeom prst="rect">
            <a:avLst/>
          </a:prstGeom>
        </p:spPr>
      </p:pic>
      <p:pic>
        <p:nvPicPr>
          <p:cNvPr id="10" name="图片 9" descr="图标&#10;&#10;描述已自动生成">
            <a:extLst>
              <a:ext uri="{FF2B5EF4-FFF2-40B4-BE49-F238E27FC236}">
                <a16:creationId xmlns:a16="http://schemas.microsoft.com/office/drawing/2014/main" id="{B6E9B6BF-9ADC-D89E-F649-0313D8CCC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08" y="3492893"/>
            <a:ext cx="1369328" cy="1095462"/>
          </a:xfrm>
          <a:prstGeom prst="rect">
            <a:avLst/>
          </a:prstGeom>
        </p:spPr>
      </p:pic>
      <p:pic>
        <p:nvPicPr>
          <p:cNvPr id="12" name="!!图片 11" descr="图标&#10;&#10;描述已自动生成">
            <a:extLst>
              <a:ext uri="{FF2B5EF4-FFF2-40B4-BE49-F238E27FC236}">
                <a16:creationId xmlns:a16="http://schemas.microsoft.com/office/drawing/2014/main" id="{9FA6C3A0-2D08-E9A4-CE34-0D65EA93B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536" y="3494497"/>
            <a:ext cx="1369327" cy="1113274"/>
          </a:xfrm>
          <a:prstGeom prst="rect">
            <a:avLst/>
          </a:prstGeom>
        </p:spPr>
      </p:pic>
      <p:pic>
        <p:nvPicPr>
          <p:cNvPr id="14" name="图片 13" descr="卡通人物&#10;&#10;中度可信度描述已自动生成">
            <a:extLst>
              <a:ext uri="{FF2B5EF4-FFF2-40B4-BE49-F238E27FC236}">
                <a16:creationId xmlns:a16="http://schemas.microsoft.com/office/drawing/2014/main" id="{C9E1EF84-921F-BCF1-DB0F-145816C08B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00" y="3429000"/>
            <a:ext cx="1493122" cy="124426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AAF0341-FDDB-C5B2-9FF4-FDD1BE03DE00}"/>
              </a:ext>
            </a:extLst>
          </p:cNvPr>
          <p:cNvSpPr txBox="1"/>
          <p:nvPr/>
        </p:nvSpPr>
        <p:spPr>
          <a:xfrm>
            <a:off x="1201215" y="4851982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+mj-ea"/>
                <a:ea typeface="+mj-ea"/>
              </a:rPr>
              <a:t>文本</a:t>
            </a:r>
            <a:endParaRPr lang="en-US" altLang="zh-CN" sz="2400"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1E612DB-EE28-586D-6A67-AC934F880332}"/>
              </a:ext>
            </a:extLst>
          </p:cNvPr>
          <p:cNvSpPr txBox="1"/>
          <p:nvPr/>
        </p:nvSpPr>
        <p:spPr>
          <a:xfrm>
            <a:off x="3476937" y="4851982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+mj-ea"/>
                <a:ea typeface="+mj-ea"/>
              </a:rPr>
              <a:t>代码</a:t>
            </a:r>
            <a:endParaRPr lang="en-US" altLang="zh-CN" sz="2400">
              <a:latin typeface="+mj-ea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52F7B5-D757-1FE0-93AE-CD86D07140E9}"/>
              </a:ext>
            </a:extLst>
          </p:cNvPr>
          <p:cNvSpPr txBox="1"/>
          <p:nvPr/>
        </p:nvSpPr>
        <p:spPr>
          <a:xfrm>
            <a:off x="5805210" y="4851982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+mj-ea"/>
                <a:ea typeface="+mj-ea"/>
              </a:rPr>
              <a:t>图片</a:t>
            </a:r>
            <a:endParaRPr lang="en-US" altLang="zh-CN" sz="2400">
              <a:latin typeface="+mj-ea"/>
              <a:ea typeface="+mj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9656903-4730-F1BB-E74A-5D9426C2C997}"/>
              </a:ext>
            </a:extLst>
          </p:cNvPr>
          <p:cNvSpPr txBox="1"/>
          <p:nvPr/>
        </p:nvSpPr>
        <p:spPr>
          <a:xfrm>
            <a:off x="7933792" y="4851982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+mj-ea"/>
                <a:ea typeface="+mj-ea"/>
              </a:rPr>
              <a:t>音频</a:t>
            </a:r>
            <a:endParaRPr lang="en-US" altLang="zh-CN" sz="2400">
              <a:latin typeface="+mj-ea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4684500-DF81-D734-0C8F-F0C6CAE7A7F4}"/>
              </a:ext>
            </a:extLst>
          </p:cNvPr>
          <p:cNvSpPr txBox="1"/>
          <p:nvPr/>
        </p:nvSpPr>
        <p:spPr>
          <a:xfrm>
            <a:off x="10230533" y="4851982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>
                <a:latin typeface="+mj-ea"/>
                <a:ea typeface="+mj-ea"/>
              </a:rPr>
              <a:t>视频</a:t>
            </a:r>
            <a:endParaRPr lang="en-US" altLang="zh-CN" sz="2400">
              <a:latin typeface="+mj-ea"/>
              <a:ea typeface="+mj-ea"/>
            </a:endParaRPr>
          </a:p>
        </p:txBody>
      </p:sp>
      <p:pic>
        <p:nvPicPr>
          <p:cNvPr id="1028" name="Picture 4" descr="AI机器人画家画画">
            <a:extLst>
              <a:ext uri="{FF2B5EF4-FFF2-40B4-BE49-F238E27FC236}">
                <a16:creationId xmlns:a16="http://schemas.microsoft.com/office/drawing/2014/main" id="{646315B8-AE28-5156-34FC-35710F9F6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87" y="2355438"/>
            <a:ext cx="3480225" cy="231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864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需求说明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工单分类：运营</a:t>
            </a:r>
            <a:r>
              <a:rPr lang="zh-CN" altLang="en-US">
                <a:latin typeface="+mn-ea"/>
              </a:rPr>
              <a:t>（补货）</a:t>
            </a:r>
            <a:r>
              <a:rPr lang="zh-CN" altLang="en-US">
                <a:latin typeface="+mn-ea"/>
                <a:ea typeface="+mn-ea"/>
              </a:rPr>
              <a:t>工单、运维（投放、维修、撤机）工单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工单状态：</a:t>
            </a:r>
            <a:r>
              <a:rPr lang="en-US" altLang="zh-CN">
                <a:latin typeface="+mn-ea"/>
                <a:ea typeface="+mn-ea"/>
              </a:rPr>
              <a:t>1 </a:t>
            </a:r>
            <a:r>
              <a:rPr lang="zh-CN" altLang="en-US">
                <a:latin typeface="+mn-ea"/>
                <a:ea typeface="+mn-ea"/>
              </a:rPr>
              <a:t>待处理  </a:t>
            </a:r>
            <a:r>
              <a:rPr lang="en-US" altLang="zh-CN">
                <a:latin typeface="+mn-ea"/>
                <a:ea typeface="+mn-ea"/>
              </a:rPr>
              <a:t>2 </a:t>
            </a:r>
            <a:r>
              <a:rPr lang="zh-CN" altLang="en-US">
                <a:latin typeface="+mn-ea"/>
                <a:ea typeface="+mn-ea"/>
              </a:rPr>
              <a:t>已接收（进行中）  </a:t>
            </a:r>
            <a:r>
              <a:rPr lang="en-US" altLang="zh-CN">
                <a:latin typeface="+mn-ea"/>
                <a:ea typeface="+mn-ea"/>
              </a:rPr>
              <a:t>3 </a:t>
            </a:r>
            <a:r>
              <a:rPr lang="zh-CN" altLang="en-US">
                <a:latin typeface="+mn-ea"/>
                <a:ea typeface="+mn-ea"/>
              </a:rPr>
              <a:t>已取消  </a:t>
            </a:r>
            <a:r>
              <a:rPr lang="en-US" altLang="zh-CN">
                <a:latin typeface="+mn-ea"/>
                <a:ea typeface="+mn-ea"/>
              </a:rPr>
              <a:t>4 </a:t>
            </a:r>
            <a:r>
              <a:rPr lang="zh-CN" altLang="en-US">
                <a:latin typeface="+mn-ea"/>
                <a:ea typeface="+mn-ea"/>
              </a:rPr>
              <a:t>已完成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83DE72E-ABAD-E3BA-0AAC-B4513C3F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" y="2728912"/>
            <a:ext cx="74676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0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E7D43E-69F6-896A-C5A2-D233B0E7A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" y="3088640"/>
            <a:ext cx="10661220" cy="3317967"/>
          </a:xfrm>
          <a:prstGeom prst="rect">
            <a:avLst/>
          </a:prstGeom>
        </p:spPr>
      </p:pic>
      <p:sp>
        <p:nvSpPr>
          <p:cNvPr id="5" name="!!a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库表设计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1909781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对于工单管理数据模型，下面是示意图：</a:t>
            </a:r>
          </a:p>
          <a:p>
            <a:pPr algn="just">
              <a:spcBef>
                <a:spcPts val="600"/>
              </a:spcBef>
            </a:pPr>
            <a:r>
              <a:rPr lang="en-US" altLang="zh-CN" sz="1400">
                <a:latin typeface="+mn-ea"/>
                <a:ea typeface="+mn-ea"/>
              </a:rPr>
              <a:t>     </a:t>
            </a:r>
            <a:r>
              <a:rPr lang="zh-CN" altLang="en-US" sz="1400">
                <a:latin typeface="+mn-ea"/>
                <a:ea typeface="+mn-ea"/>
              </a:rPr>
              <a:t>关系字段：</a:t>
            </a:r>
            <a:r>
              <a:rPr lang="en-US" altLang="zh-CN" sz="1400">
                <a:latin typeface="+mn-ea"/>
                <a:ea typeface="+mn-ea"/>
              </a:rPr>
              <a:t>task_id</a:t>
            </a:r>
            <a:r>
              <a:rPr lang="zh-CN" altLang="en-US" sz="1400">
                <a:latin typeface="+mn-ea"/>
                <a:ea typeface="+mn-ea"/>
              </a:rPr>
              <a:t>、 </a:t>
            </a:r>
            <a:r>
              <a:rPr lang="en-US" altLang="zh-CN" sz="1400">
                <a:latin typeface="+mn-ea"/>
                <a:ea typeface="+mn-ea"/>
              </a:rPr>
              <a:t>product_type_id</a:t>
            </a:r>
            <a:r>
              <a:rPr lang="zh-CN" altLang="en-US" sz="1400">
                <a:latin typeface="+mn-ea"/>
                <a:ea typeface="+mn-ea"/>
              </a:rPr>
              <a:t>、</a:t>
            </a:r>
            <a:r>
              <a:rPr lang="en-US" altLang="zh-CN" sz="1400">
                <a:latin typeface="+mn-ea"/>
                <a:ea typeface="+mn-ea"/>
              </a:rPr>
              <a:t>inner_code</a:t>
            </a:r>
            <a:r>
              <a:rPr lang="zh-CN" altLang="en-US" sz="1400">
                <a:latin typeface="+mn-ea"/>
                <a:ea typeface="+mn-ea"/>
              </a:rPr>
              <a:t>、</a:t>
            </a:r>
            <a:r>
              <a:rPr lang="en-US" altLang="zh-CN" sz="1400">
                <a:latin typeface="+mn-ea"/>
                <a:ea typeface="+mn-ea"/>
              </a:rPr>
              <a:t>user_id</a:t>
            </a:r>
            <a:r>
              <a:rPr lang="zh-CN" altLang="en-US" sz="1400">
                <a:latin typeface="+mn-ea"/>
                <a:ea typeface="+mn-ea"/>
              </a:rPr>
              <a:t>、</a:t>
            </a:r>
            <a:r>
              <a:rPr lang="en-US" altLang="zh-CN" sz="1400">
                <a:latin typeface="+mn-ea"/>
                <a:ea typeface="+mn-ea"/>
              </a:rPr>
              <a:t>assignor_id</a:t>
            </a:r>
            <a:r>
              <a:rPr lang="zh-CN" altLang="en-US" sz="1400">
                <a:latin typeface="+mn-ea"/>
                <a:ea typeface="+mn-ea"/>
              </a:rPr>
              <a:t>、</a:t>
            </a:r>
            <a:r>
              <a:rPr lang="en-US" altLang="zh-CN" sz="1400">
                <a:latin typeface="+mn-ea"/>
                <a:ea typeface="+mn-ea"/>
              </a:rPr>
              <a:t>region_id</a:t>
            </a:r>
          </a:p>
          <a:p>
            <a:pPr algn="just">
              <a:spcBef>
                <a:spcPts val="600"/>
              </a:spcBef>
            </a:pPr>
            <a:r>
              <a:rPr lang="en-US" altLang="zh-CN" sz="1400">
                <a:latin typeface="+mn-ea"/>
                <a:ea typeface="+mn-ea"/>
              </a:rPr>
              <a:t>     </a:t>
            </a:r>
            <a:r>
              <a:rPr lang="zh-CN" altLang="en-US" sz="1400">
                <a:latin typeface="+mn-ea"/>
                <a:ea typeface="+mn-ea"/>
              </a:rPr>
              <a:t>数据字典：</a:t>
            </a:r>
            <a:r>
              <a:rPr lang="en-US" altLang="zh-CN" sz="1400">
                <a:latin typeface="+mn-ea"/>
                <a:ea typeface="+mn-ea"/>
              </a:rPr>
              <a:t>task_status</a:t>
            </a:r>
            <a:r>
              <a:rPr lang="zh-CN" altLang="en-US" sz="1400">
                <a:latin typeface="+mn-ea"/>
                <a:ea typeface="+mn-ea"/>
              </a:rPr>
              <a:t>（</a:t>
            </a:r>
            <a:r>
              <a:rPr lang="en-US" altLang="zh-CN" sz="1400">
                <a:latin typeface="+mn-ea"/>
                <a:ea typeface="+mn-ea"/>
              </a:rPr>
              <a:t>1</a:t>
            </a:r>
            <a:r>
              <a:rPr lang="zh-CN" altLang="en-US" sz="1400">
                <a:latin typeface="+mn-ea"/>
                <a:ea typeface="+mn-ea"/>
              </a:rPr>
              <a:t>待办、</a:t>
            </a:r>
            <a:r>
              <a:rPr lang="en-US" altLang="zh-CN" sz="1400">
                <a:latin typeface="+mn-ea"/>
                <a:ea typeface="+mn-ea"/>
              </a:rPr>
              <a:t>2</a:t>
            </a:r>
            <a:r>
              <a:rPr lang="zh-CN" altLang="en-US" sz="1400">
                <a:latin typeface="+mn-ea"/>
                <a:ea typeface="+mn-ea"/>
              </a:rPr>
              <a:t>进行、</a:t>
            </a:r>
            <a:r>
              <a:rPr lang="en-US" altLang="zh-CN" sz="1400">
                <a:latin typeface="+mn-ea"/>
                <a:ea typeface="+mn-ea"/>
              </a:rPr>
              <a:t>3</a:t>
            </a:r>
            <a:r>
              <a:rPr lang="zh-CN" altLang="en-US" sz="1400">
                <a:latin typeface="+mn-ea"/>
                <a:ea typeface="+mn-ea"/>
              </a:rPr>
              <a:t>取消、</a:t>
            </a:r>
            <a:r>
              <a:rPr lang="en-US" altLang="zh-CN" sz="1400">
                <a:latin typeface="+mn-ea"/>
                <a:ea typeface="+mn-ea"/>
              </a:rPr>
              <a:t>4</a:t>
            </a:r>
            <a:r>
              <a:rPr lang="zh-CN" altLang="en-US" sz="1400">
                <a:latin typeface="+mn-ea"/>
                <a:ea typeface="+mn-ea"/>
              </a:rPr>
              <a:t>完成）、</a:t>
            </a:r>
            <a:r>
              <a:rPr lang="en-US" altLang="zh-CN" sz="1400">
                <a:latin typeface="+mn-ea"/>
                <a:ea typeface="+mn-ea"/>
              </a:rPr>
              <a:t>create_type</a:t>
            </a:r>
            <a:r>
              <a:rPr lang="zh-CN" altLang="en-US" sz="1400">
                <a:latin typeface="+mn-ea"/>
                <a:ea typeface="+mn-ea"/>
              </a:rPr>
              <a:t>（</a:t>
            </a:r>
            <a:r>
              <a:rPr lang="en-US" altLang="zh-CN" sz="1400">
                <a:latin typeface="+mn-ea"/>
                <a:ea typeface="+mn-ea"/>
              </a:rPr>
              <a:t>0</a:t>
            </a:r>
            <a:r>
              <a:rPr lang="zh-CN" altLang="en-US" sz="1400">
                <a:latin typeface="+mn-ea"/>
                <a:ea typeface="+mn-ea"/>
              </a:rPr>
              <a:t>自动、</a:t>
            </a:r>
            <a:r>
              <a:rPr lang="en-US" altLang="zh-CN" sz="1400">
                <a:latin typeface="+mn-ea"/>
                <a:ea typeface="+mn-ea"/>
              </a:rPr>
              <a:t>1</a:t>
            </a:r>
            <a:r>
              <a:rPr lang="zh-CN" altLang="en-US" sz="1400">
                <a:latin typeface="+mn-ea"/>
                <a:ea typeface="+mn-ea"/>
              </a:rPr>
              <a:t>手动）</a:t>
            </a:r>
            <a:endParaRPr lang="en-US" altLang="zh-CN" sz="1400">
              <a:latin typeface="+mn-ea"/>
              <a:ea typeface="+mn-ea"/>
            </a:endParaRPr>
          </a:p>
          <a:p>
            <a:pPr algn="just">
              <a:spcBef>
                <a:spcPts val="600"/>
              </a:spcBef>
            </a:pPr>
            <a:r>
              <a:rPr lang="en-US" altLang="zh-CN" sz="1400">
                <a:latin typeface="+mn-ea"/>
                <a:ea typeface="+mn-ea"/>
              </a:rPr>
              <a:t>     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704460-D34E-F775-5903-58A3D0DEC0FC}"/>
              </a:ext>
            </a:extLst>
          </p:cNvPr>
          <p:cNvSpPr/>
          <p:nvPr/>
        </p:nvSpPr>
        <p:spPr>
          <a:xfrm>
            <a:off x="952140" y="3727698"/>
            <a:ext cx="2817220" cy="194062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0CCEBD-B982-D203-EEE2-6FDB90F51B60}"/>
              </a:ext>
            </a:extLst>
          </p:cNvPr>
          <p:cNvSpPr/>
          <p:nvPr/>
        </p:nvSpPr>
        <p:spPr>
          <a:xfrm>
            <a:off x="4686417" y="3544738"/>
            <a:ext cx="2497427" cy="194062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2EF51A74-01B4-5B59-18EC-A92ED03EE1D0}"/>
              </a:ext>
            </a:extLst>
          </p:cNvPr>
          <p:cNvCxnSpPr>
            <a:cxnSpLocks/>
          </p:cNvCxnSpPr>
          <p:nvPr/>
        </p:nvCxnSpPr>
        <p:spPr>
          <a:xfrm flipV="1">
            <a:off x="7183845" y="4836160"/>
            <a:ext cx="1452155" cy="574041"/>
          </a:xfrm>
          <a:prstGeom prst="bentConnector3">
            <a:avLst>
              <a:gd name="adj1" fmla="val 9981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221C1C73-D9B3-F57C-A87F-4A525BF680B8}"/>
              </a:ext>
            </a:extLst>
          </p:cNvPr>
          <p:cNvSpPr/>
          <p:nvPr/>
        </p:nvSpPr>
        <p:spPr>
          <a:xfrm>
            <a:off x="4686417" y="5283494"/>
            <a:ext cx="2497427" cy="194062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220B1C2-7D80-5CB7-6ED6-9E166618E1AD}"/>
              </a:ext>
            </a:extLst>
          </p:cNvPr>
          <p:cNvSpPr/>
          <p:nvPr/>
        </p:nvSpPr>
        <p:spPr>
          <a:xfrm>
            <a:off x="7706360" y="3544738"/>
            <a:ext cx="1228033" cy="1172405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81EDB26-EEA9-2A08-58CE-341FB40C47B9}"/>
              </a:ext>
            </a:extLst>
          </p:cNvPr>
          <p:cNvSpPr/>
          <p:nvPr/>
        </p:nvSpPr>
        <p:spPr>
          <a:xfrm>
            <a:off x="4686417" y="4337116"/>
            <a:ext cx="2487267" cy="380027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4FD8220-8442-3817-F131-6C3D299DED12}"/>
              </a:ext>
            </a:extLst>
          </p:cNvPr>
          <p:cNvSpPr/>
          <p:nvPr/>
        </p:nvSpPr>
        <p:spPr>
          <a:xfrm>
            <a:off x="4686417" y="3959125"/>
            <a:ext cx="2479039" cy="346025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7A2D6D7-2F95-787E-8C20-0AB6A79A25A0}"/>
              </a:ext>
            </a:extLst>
          </p:cNvPr>
          <p:cNvSpPr/>
          <p:nvPr/>
        </p:nvSpPr>
        <p:spPr>
          <a:xfrm>
            <a:off x="4686417" y="5485901"/>
            <a:ext cx="2479039" cy="194063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9A0B30C-6181-8D13-0223-7397A71F66BC}"/>
              </a:ext>
            </a:extLst>
          </p:cNvPr>
          <p:cNvSpPr/>
          <p:nvPr/>
        </p:nvSpPr>
        <p:spPr>
          <a:xfrm>
            <a:off x="4686417" y="4897715"/>
            <a:ext cx="2479039" cy="194063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93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B5AFBA-CD37-D342-FB33-23369C6D4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669" y="1032050"/>
            <a:ext cx="5973761" cy="4256405"/>
          </a:xfrm>
        </p:spPr>
        <p:txBody>
          <a:bodyPr/>
          <a:lstStyle/>
          <a:p>
            <a:r>
              <a:rPr lang="zh-CN" altLang="en-US"/>
              <a:t>生成基础代码</a:t>
            </a:r>
            <a:endParaRPr lang="en-US" altLang="zh-CN"/>
          </a:p>
          <a:p>
            <a:r>
              <a:rPr lang="zh-CN" altLang="en-US"/>
              <a:t>查询工单列表</a:t>
            </a:r>
            <a:endParaRPr lang="en-US" altLang="zh-CN"/>
          </a:p>
          <a:p>
            <a:r>
              <a:rPr lang="zh-CN" altLang="en-US"/>
              <a:t>获取人员列表</a:t>
            </a:r>
            <a:endParaRPr lang="en-US" altLang="zh-CN"/>
          </a:p>
          <a:p>
            <a:r>
              <a:rPr lang="zh-CN" altLang="en-US"/>
              <a:t>新增工单</a:t>
            </a:r>
            <a:endParaRPr lang="en-US" altLang="zh-CN"/>
          </a:p>
          <a:p>
            <a:r>
              <a:rPr lang="zh-CN" altLang="en-US"/>
              <a:t>查询工单详情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6347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2720" y="271303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工单管理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09</a:t>
            </a:r>
            <a:endParaRPr lang="zh-CN" altLang="en-US"/>
          </a:p>
        </p:txBody>
      </p:sp>
      <p:sp>
        <p:nvSpPr>
          <p:cNvPr id="4" name="!!a">
            <a:extLst>
              <a:ext uri="{FF2B5EF4-FFF2-40B4-BE49-F238E27FC236}">
                <a16:creationId xmlns:a16="http://schemas.microsoft.com/office/drawing/2014/main" id="{25C5AF9A-20C1-17F3-60B7-E621416245C8}"/>
              </a:ext>
            </a:extLst>
          </p:cNvPr>
          <p:cNvSpPr txBox="1">
            <a:spLocks/>
          </p:cNvSpPr>
          <p:nvPr/>
        </p:nvSpPr>
        <p:spPr>
          <a:xfrm>
            <a:off x="5252720" y="338423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生成基础代码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567E797C-3D5B-5FF5-C3B6-E1542CE33544}"/>
              </a:ext>
            </a:extLst>
          </p:cNvPr>
          <p:cNvSpPr txBox="1">
            <a:spLocks/>
          </p:cNvSpPr>
          <p:nvPr/>
        </p:nvSpPr>
        <p:spPr>
          <a:xfrm>
            <a:off x="5252720" y="3811337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查询工单列表</a:t>
            </a:r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BC9134B5-9149-33F2-98DB-A345545A8BE5}"/>
              </a:ext>
            </a:extLst>
          </p:cNvPr>
          <p:cNvSpPr txBox="1">
            <a:spLocks/>
          </p:cNvSpPr>
          <p:nvPr/>
        </p:nvSpPr>
        <p:spPr>
          <a:xfrm>
            <a:off x="5252720" y="423844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获取人员列表</a:t>
            </a: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27C440C2-28EC-FDC9-90E0-AEED27A0EAC0}"/>
              </a:ext>
            </a:extLst>
          </p:cNvPr>
          <p:cNvSpPr txBox="1">
            <a:spLocks/>
          </p:cNvSpPr>
          <p:nvPr/>
        </p:nvSpPr>
        <p:spPr>
          <a:xfrm>
            <a:off x="5252720" y="4665547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新增工单</a:t>
            </a: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E492F5DD-4D8D-D37A-7032-57E0F0ACB005}"/>
              </a:ext>
            </a:extLst>
          </p:cNvPr>
          <p:cNvSpPr txBox="1">
            <a:spLocks/>
          </p:cNvSpPr>
          <p:nvPr/>
        </p:nvSpPr>
        <p:spPr>
          <a:xfrm>
            <a:off x="5252720" y="509265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查询工单详情</a:t>
            </a:r>
          </a:p>
        </p:txBody>
      </p:sp>
    </p:spTree>
    <p:extLst>
      <p:ext uri="{BB962C8B-B14F-4D97-AF65-F5344CB8AC3E}">
        <p14:creationId xmlns:p14="http://schemas.microsoft.com/office/powerpoint/2010/main" val="1791424886"/>
      </p:ext>
    </p:extLst>
  </p:cSld>
  <p:clrMapOvr>
    <a:masterClrMapping/>
  </p:clrMapOvr>
  <p:transition spd="slow">
    <p:push dir="u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使用若依代码生成器，生成工单管理前后端基础代码，并导入到项目中：</a:t>
            </a:r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66FDB101-755F-2CB5-4299-B05D063EC0A7}"/>
              </a:ext>
            </a:extLst>
          </p:cNvPr>
          <p:cNvSpPr txBox="1">
            <a:spLocks/>
          </p:cNvSpPr>
          <p:nvPr/>
        </p:nvSpPr>
        <p:spPr>
          <a:xfrm>
            <a:off x="710878" y="942193"/>
            <a:ext cx="5973761" cy="637267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生成基础代码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C30D9D-F37F-FE1E-CC6C-DFBB8707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74" y="2763621"/>
            <a:ext cx="10637248" cy="300715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029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98DE9F5-D4DC-C03C-CD73-DD37EE6A9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943" y="3676717"/>
            <a:ext cx="2181225" cy="11334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68D75B-C434-9269-9F4F-F1470A194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922" y="1463586"/>
            <a:ext cx="2286000" cy="19431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生成基础代码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80" y="1643029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使用若依代码生成器，生成商品管理前后端基础代码，并导入到项目中：</a:t>
            </a: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创建目录菜单</a:t>
            </a:r>
            <a:endParaRPr lang="en-US" altLang="zh-CN">
              <a:latin typeface="+mn-ea"/>
              <a:ea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添加数据字典</a:t>
            </a:r>
            <a:endParaRPr lang="en-US" altLang="zh-CN">
              <a:latin typeface="+mn-ea"/>
              <a:ea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配置代码生成信息</a:t>
            </a:r>
            <a:endParaRPr lang="en-US" altLang="zh-CN">
              <a:latin typeface="+mn-ea"/>
              <a:ea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下载代码并导入项目</a:t>
            </a:r>
            <a:endParaRPr lang="en-US" altLang="zh-CN">
              <a:latin typeface="+mn-ea"/>
              <a:ea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</a:rPr>
              <a:t>配置</a:t>
            </a:r>
            <a:r>
              <a:rPr lang="zh-CN" altLang="en-US">
                <a:latin typeface="+mn-ea"/>
                <a:ea typeface="+mn-ea"/>
              </a:rPr>
              <a:t>工单前端代码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176B77-306C-95DC-0864-8BE49B64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74" y="5132535"/>
            <a:ext cx="5510433" cy="1557802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336B01-93CE-3E44-7DBB-13347C7F2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605" y="2312988"/>
            <a:ext cx="1808790" cy="45219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4C14385-6378-9E2B-EE2C-823EAEAD5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9958" y="2312988"/>
            <a:ext cx="4221162" cy="313018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CCE5065-FEEF-411E-8B57-A88FDB2A1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605" y="2312988"/>
            <a:ext cx="3810000" cy="9429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418DB5B-B4C2-06A9-3DA3-CA101A4C4A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9701" y="2332332"/>
            <a:ext cx="6181725" cy="18192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EB58DB8-BDC2-EF99-130E-B828B38F69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5818" y="2399516"/>
            <a:ext cx="1092880" cy="88814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99EDA21-9901-A7EC-92DE-48CE110643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7575" y="2312988"/>
            <a:ext cx="2800350" cy="16383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E3AB51CE-A018-BEFB-922C-AEA55DC5B8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0637" y="2332332"/>
            <a:ext cx="2388979" cy="76913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0C45BF2-013E-977C-7E2A-A41D86A01C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8346" y="2440965"/>
            <a:ext cx="890990" cy="69117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3391C04-D2FF-B5D8-11B4-252C7F20BF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30271" y="2312988"/>
            <a:ext cx="2095500" cy="15811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497715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3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3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4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5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6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7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8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9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9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2720" y="271303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工单管理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09</a:t>
            </a:r>
            <a:endParaRPr lang="zh-CN" altLang="en-US"/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25C5AF9A-20C1-17F3-60B7-E621416245C8}"/>
              </a:ext>
            </a:extLst>
          </p:cNvPr>
          <p:cNvSpPr txBox="1">
            <a:spLocks/>
          </p:cNvSpPr>
          <p:nvPr/>
        </p:nvSpPr>
        <p:spPr>
          <a:xfrm>
            <a:off x="5252720" y="338423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生成基础代码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567E797C-3D5B-5FF5-C3B6-E1542CE33544}"/>
              </a:ext>
            </a:extLst>
          </p:cNvPr>
          <p:cNvSpPr txBox="1">
            <a:spLocks/>
          </p:cNvSpPr>
          <p:nvPr/>
        </p:nvSpPr>
        <p:spPr>
          <a:xfrm>
            <a:off x="5252720" y="3811337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查询工单列表</a:t>
            </a:r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BC9134B5-9149-33F2-98DB-A345545A8BE5}"/>
              </a:ext>
            </a:extLst>
          </p:cNvPr>
          <p:cNvSpPr txBox="1">
            <a:spLocks/>
          </p:cNvSpPr>
          <p:nvPr/>
        </p:nvSpPr>
        <p:spPr>
          <a:xfrm>
            <a:off x="5252720" y="423844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获取人员列表</a:t>
            </a: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27C440C2-28EC-FDC9-90E0-AEED27A0EAC0}"/>
              </a:ext>
            </a:extLst>
          </p:cNvPr>
          <p:cNvSpPr txBox="1">
            <a:spLocks/>
          </p:cNvSpPr>
          <p:nvPr/>
        </p:nvSpPr>
        <p:spPr>
          <a:xfrm>
            <a:off x="5252720" y="4665547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新增工单</a:t>
            </a: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E492F5DD-4D8D-D37A-7032-57E0F0ACB005}"/>
              </a:ext>
            </a:extLst>
          </p:cNvPr>
          <p:cNvSpPr txBox="1">
            <a:spLocks/>
          </p:cNvSpPr>
          <p:nvPr/>
        </p:nvSpPr>
        <p:spPr>
          <a:xfrm>
            <a:off x="5252720" y="509265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查询工单详情</a:t>
            </a:r>
          </a:p>
        </p:txBody>
      </p:sp>
    </p:spTree>
    <p:extLst>
      <p:ext uri="{BB962C8B-B14F-4D97-AF65-F5344CB8AC3E}">
        <p14:creationId xmlns:p14="http://schemas.microsoft.com/office/powerpoint/2010/main" val="650141881"/>
      </p:ext>
    </p:extLst>
  </p:cSld>
  <p:clrMapOvr>
    <a:masterClrMapping/>
  </p:clrMapOvr>
  <p:transition spd="slow">
    <p:push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运营和运营工单共享一套后端接口，通过特定的查询条件区分工单类型，并在返回结果中包含工单类型的详细信息</a:t>
            </a:r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66FDB101-755F-2CB5-4299-B05D063EC0A7}"/>
              </a:ext>
            </a:extLst>
          </p:cNvPr>
          <p:cNvSpPr txBox="1">
            <a:spLocks/>
          </p:cNvSpPr>
          <p:nvPr/>
        </p:nvSpPr>
        <p:spPr>
          <a:xfrm>
            <a:off x="710878" y="942193"/>
            <a:ext cx="5973761" cy="637267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查询工单列表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6DCBB2-D901-443A-2183-B20B8C250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23"/>
          <a:stretch/>
        </p:blipFill>
        <p:spPr>
          <a:xfrm>
            <a:off x="1289717" y="2313152"/>
            <a:ext cx="6643021" cy="2304722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AEAEFB-0100-001A-1CA0-C7DE1AFEC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848" y="4012181"/>
            <a:ext cx="6967263" cy="2443229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495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查询工单列表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42B2EF-A19A-315E-9364-20B6487BE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517" y="4083768"/>
            <a:ext cx="932333" cy="130278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00A1FC8-5F76-B120-5778-8FD3CC16451B}"/>
              </a:ext>
            </a:extLst>
          </p:cNvPr>
          <p:cNvGrpSpPr/>
          <p:nvPr/>
        </p:nvGrpSpPr>
        <p:grpSpPr>
          <a:xfrm>
            <a:off x="793124" y="4419616"/>
            <a:ext cx="780070" cy="786974"/>
            <a:chOff x="1288572" y="3466291"/>
            <a:chExt cx="1076475" cy="1086002"/>
          </a:xfrm>
        </p:grpSpPr>
        <p:pic>
          <p:nvPicPr>
            <p:cNvPr id="8" name="图片 0">
              <a:extLst>
                <a:ext uri="{FF2B5EF4-FFF2-40B4-BE49-F238E27FC236}">
                  <a16:creationId xmlns:a16="http://schemas.microsoft.com/office/drawing/2014/main" id="{F5B10DD2-EEC2-B66D-6908-B3C603B4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9" name="图片 1">
              <a:extLst>
                <a:ext uri="{FF2B5EF4-FFF2-40B4-BE49-F238E27FC236}">
                  <a16:creationId xmlns:a16="http://schemas.microsoft.com/office/drawing/2014/main" id="{BDA63291-0FF2-B463-472D-089F0BBF0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sp>
        <p:nvSpPr>
          <p:cNvPr id="10" name="箭头: 右 9">
            <a:extLst>
              <a:ext uri="{FF2B5EF4-FFF2-40B4-BE49-F238E27FC236}">
                <a16:creationId xmlns:a16="http://schemas.microsoft.com/office/drawing/2014/main" id="{2AE32B76-643E-6F4D-FCCC-53DD025D5A96}"/>
              </a:ext>
            </a:extLst>
          </p:cNvPr>
          <p:cNvSpPr/>
          <p:nvPr/>
        </p:nvSpPr>
        <p:spPr>
          <a:xfrm>
            <a:off x="1740751" y="4617341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50BBF164-D0F1-8192-014E-D230CF6AE4EA}"/>
              </a:ext>
            </a:extLst>
          </p:cNvPr>
          <p:cNvSpPr/>
          <p:nvPr/>
        </p:nvSpPr>
        <p:spPr>
          <a:xfrm>
            <a:off x="4457057" y="4617341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B81B15A7-C902-B4A3-2E47-08D6DDFA8709}"/>
              </a:ext>
            </a:extLst>
          </p:cNvPr>
          <p:cNvSpPr/>
          <p:nvPr/>
        </p:nvSpPr>
        <p:spPr>
          <a:xfrm>
            <a:off x="7254044" y="4617341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FD18C1CC-0298-B59C-F8CE-180E33684204}"/>
              </a:ext>
            </a:extLst>
          </p:cNvPr>
          <p:cNvSpPr/>
          <p:nvPr/>
        </p:nvSpPr>
        <p:spPr>
          <a:xfrm>
            <a:off x="9970350" y="4617341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6DC17A7-2E72-E1E9-67BB-F00225DCF01F}"/>
              </a:ext>
            </a:extLst>
          </p:cNvPr>
          <p:cNvGrpSpPr/>
          <p:nvPr/>
        </p:nvGrpSpPr>
        <p:grpSpPr>
          <a:xfrm>
            <a:off x="2370918" y="3582158"/>
            <a:ext cx="1900517" cy="2611635"/>
            <a:chOff x="2303931" y="2912210"/>
            <a:chExt cx="1900517" cy="261163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A034D5E-8701-5096-C9DC-32D2C28EE804}"/>
                </a:ext>
              </a:extLst>
            </p:cNvPr>
            <p:cNvSpPr/>
            <p:nvPr/>
          </p:nvSpPr>
          <p:spPr>
            <a:xfrm>
              <a:off x="2303931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Controller</a:t>
              </a:r>
              <a:endPara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6" name="流程图: 文档 15">
              <a:extLst>
                <a:ext uri="{FF2B5EF4-FFF2-40B4-BE49-F238E27FC236}">
                  <a16:creationId xmlns:a16="http://schemas.microsoft.com/office/drawing/2014/main" id="{4F359B3F-7C56-D024-D06D-1B9163FBDCF8}"/>
                </a:ext>
              </a:extLst>
            </p:cNvPr>
            <p:cNvSpPr/>
            <p:nvPr/>
          </p:nvSpPr>
          <p:spPr>
            <a:xfrm>
              <a:off x="2303931" y="3316712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17" name="!!流程图: 文档 1">
            <a:extLst>
              <a:ext uri="{FF2B5EF4-FFF2-40B4-BE49-F238E27FC236}">
                <a16:creationId xmlns:a16="http://schemas.microsoft.com/office/drawing/2014/main" id="{44A68E2D-6C31-5C0A-15B5-1FC52CB3F41C}"/>
              </a:ext>
            </a:extLst>
          </p:cNvPr>
          <p:cNvSpPr/>
          <p:nvPr/>
        </p:nvSpPr>
        <p:spPr>
          <a:xfrm>
            <a:off x="2370917" y="3982850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接收前端参数</a:t>
            </a:r>
            <a:r>
              <a:rPr lang="en-US" altLang="zh-CN" sz="11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Task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</a:t>
            </a:r>
            <a: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lang="en-US" altLang="zh-CN" sz="11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List&lt;TaskVo&gt;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响应结果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7E6EFD4-128F-431A-616C-F0D99C277A05}"/>
              </a:ext>
            </a:extLst>
          </p:cNvPr>
          <p:cNvGrpSpPr/>
          <p:nvPr/>
        </p:nvGrpSpPr>
        <p:grpSpPr>
          <a:xfrm>
            <a:off x="5167905" y="3582158"/>
            <a:ext cx="1900517" cy="2615624"/>
            <a:chOff x="5100918" y="2912210"/>
            <a:chExt cx="1900517" cy="2615624"/>
          </a:xfrm>
        </p:grpSpPr>
        <p:sp>
          <p:nvSpPr>
            <p:cNvPr id="19" name="流程图: 文档 18">
              <a:extLst>
                <a:ext uri="{FF2B5EF4-FFF2-40B4-BE49-F238E27FC236}">
                  <a16:creationId xmlns:a16="http://schemas.microsoft.com/office/drawing/2014/main" id="{97C0EC1C-A3AA-2AC1-235E-162ED3DEC3E1}"/>
                </a:ext>
              </a:extLst>
            </p:cNvPr>
            <p:cNvSpPr/>
            <p:nvPr/>
          </p:nvSpPr>
          <p:spPr>
            <a:xfrm>
              <a:off x="5100918" y="3320701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CE02AA8-7EB0-39B3-F738-60A98AC7AB71}"/>
                </a:ext>
              </a:extLst>
            </p:cNvPr>
            <p:cNvSpPr/>
            <p:nvPr/>
          </p:nvSpPr>
          <p:spPr>
            <a:xfrm>
              <a:off x="5100918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Service</a:t>
              </a:r>
              <a:endPara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2" name="流程图: 文档 21">
            <a:extLst>
              <a:ext uri="{FF2B5EF4-FFF2-40B4-BE49-F238E27FC236}">
                <a16:creationId xmlns:a16="http://schemas.microsoft.com/office/drawing/2014/main" id="{328EC5E9-445F-BBAB-9EED-B1F798EB28FA}"/>
              </a:ext>
            </a:extLst>
          </p:cNvPr>
          <p:cNvSpPr/>
          <p:nvPr/>
        </p:nvSpPr>
        <p:spPr>
          <a:xfrm>
            <a:off x="5167905" y="3985569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1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Mapper</a:t>
            </a: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接口查询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9F32D76-1354-9BB9-7660-47E8C791DCAA}"/>
              </a:ext>
            </a:extLst>
          </p:cNvPr>
          <p:cNvGrpSpPr/>
          <p:nvPr/>
        </p:nvGrpSpPr>
        <p:grpSpPr>
          <a:xfrm>
            <a:off x="7964891" y="3582158"/>
            <a:ext cx="1900518" cy="2607825"/>
            <a:chOff x="7897904" y="2912210"/>
            <a:chExt cx="1900518" cy="2607825"/>
          </a:xfrm>
        </p:grpSpPr>
        <p:sp>
          <p:nvSpPr>
            <p:cNvPr id="24" name="流程图: 文档 23">
              <a:extLst>
                <a:ext uri="{FF2B5EF4-FFF2-40B4-BE49-F238E27FC236}">
                  <a16:creationId xmlns:a16="http://schemas.microsoft.com/office/drawing/2014/main" id="{94D6ED0F-33EE-5111-85B1-BDFAA0BEFFE4}"/>
                </a:ext>
              </a:extLst>
            </p:cNvPr>
            <p:cNvSpPr/>
            <p:nvPr/>
          </p:nvSpPr>
          <p:spPr>
            <a:xfrm>
              <a:off x="7897904" y="3312902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6367B6D-F954-7BA5-E656-F780E29EB59B}"/>
                </a:ext>
              </a:extLst>
            </p:cNvPr>
            <p:cNvSpPr/>
            <p:nvPr/>
          </p:nvSpPr>
          <p:spPr>
            <a:xfrm>
              <a:off x="7897905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Mapper</a:t>
              </a:r>
              <a:endPara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6" name="!!流程图: 文档 22">
            <a:extLst>
              <a:ext uri="{FF2B5EF4-FFF2-40B4-BE49-F238E27FC236}">
                <a16:creationId xmlns:a16="http://schemas.microsoft.com/office/drawing/2014/main" id="{49D5F6E6-1201-040B-944E-960E40FCC0C0}"/>
              </a:ext>
            </a:extLst>
          </p:cNvPr>
          <p:cNvSpPr/>
          <p:nvPr/>
        </p:nvSpPr>
        <p:spPr>
          <a:xfrm>
            <a:off x="7964890" y="3982849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en-US" altLang="zh-CN" sz="1200" b="1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根据条件查询工单列表，返回</a:t>
            </a:r>
            <a:r>
              <a:rPr lang="en-US" altLang="zh-CN" sz="11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List&lt;TaskVo&gt; 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</a:t>
            </a: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中添</a:t>
            </a:r>
            <a: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isRepair</a:t>
            </a: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</a:t>
            </a:r>
            <a:endParaRPr lang="en-US" altLang="zh-CN" sz="11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手动映射并嵌套查询工单类型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70B986-1A0E-C330-DC58-1C23054EA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121" y="1337506"/>
            <a:ext cx="3105989" cy="1248561"/>
          </a:xfrm>
          <a:prstGeom prst="roundRect">
            <a:avLst>
              <a:gd name="adj" fmla="val 5645"/>
            </a:avLst>
          </a:prstGeom>
          <a:ln w="6350">
            <a:solidFill>
              <a:schemeClr val="bg1">
                <a:lumMod val="75000"/>
              </a:schemeClr>
            </a:solidFill>
            <a:prstDash val="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C9B9BFC-1332-7696-06F8-7844D2DE7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1434" y="1130820"/>
            <a:ext cx="3105989" cy="2130316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240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7" grpId="0" animBg="1"/>
      <p:bldP spid="22" grpId="0" animBg="1"/>
      <p:bldP spid="26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2720" y="271303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工单管理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09</a:t>
            </a:r>
            <a:endParaRPr lang="zh-CN" altLang="en-US"/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25C5AF9A-20C1-17F3-60B7-E621416245C8}"/>
              </a:ext>
            </a:extLst>
          </p:cNvPr>
          <p:cNvSpPr txBox="1">
            <a:spLocks/>
          </p:cNvSpPr>
          <p:nvPr/>
        </p:nvSpPr>
        <p:spPr>
          <a:xfrm>
            <a:off x="5252720" y="338423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生成基础代码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567E797C-3D5B-5FF5-C3B6-E1542CE33544}"/>
              </a:ext>
            </a:extLst>
          </p:cNvPr>
          <p:cNvSpPr txBox="1">
            <a:spLocks/>
          </p:cNvSpPr>
          <p:nvPr/>
        </p:nvSpPr>
        <p:spPr>
          <a:xfrm>
            <a:off x="5252720" y="3811337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查询工单列表</a:t>
            </a:r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BC9134B5-9149-33F2-98DB-A345545A8BE5}"/>
              </a:ext>
            </a:extLst>
          </p:cNvPr>
          <p:cNvSpPr txBox="1">
            <a:spLocks/>
          </p:cNvSpPr>
          <p:nvPr/>
        </p:nvSpPr>
        <p:spPr>
          <a:xfrm>
            <a:off x="5252720" y="423844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获取人员列表</a:t>
            </a: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27C440C2-28EC-FDC9-90E0-AEED27A0EAC0}"/>
              </a:ext>
            </a:extLst>
          </p:cNvPr>
          <p:cNvSpPr txBox="1">
            <a:spLocks/>
          </p:cNvSpPr>
          <p:nvPr/>
        </p:nvSpPr>
        <p:spPr>
          <a:xfrm>
            <a:off x="5252720" y="4665547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新增工单</a:t>
            </a: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E492F5DD-4D8D-D37A-7032-57E0F0ACB005}"/>
              </a:ext>
            </a:extLst>
          </p:cNvPr>
          <p:cNvSpPr txBox="1">
            <a:spLocks/>
          </p:cNvSpPr>
          <p:nvPr/>
        </p:nvSpPr>
        <p:spPr>
          <a:xfrm>
            <a:off x="5252720" y="509265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查询工单详情</a:t>
            </a:r>
          </a:p>
        </p:txBody>
      </p:sp>
    </p:spTree>
    <p:extLst>
      <p:ext uri="{BB962C8B-B14F-4D97-AF65-F5344CB8AC3E}">
        <p14:creationId xmlns:p14="http://schemas.microsoft.com/office/powerpoint/2010/main" val="236996558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AIGC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latin typeface="Consolas" panose="020B0609020204030204" pitchFamily="49" charset="0"/>
              </a:rPr>
              <a:t>AI</a:t>
            </a:r>
            <a:r>
              <a:rPr lang="zh-CN" altLang="en-US">
                <a:latin typeface="Consolas" panose="020B0609020204030204" pitchFamily="49" charset="0"/>
              </a:rPr>
              <a:t>大模型：是一种机器学习模型，经过大量数据训练，具备复杂计算能力的人工智能，其中包括生成内容</a:t>
            </a:r>
            <a:endParaRPr lang="en-US" altLang="zh-CN">
              <a:latin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03787E-556D-AC4B-9A61-7494F6638F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73"/>
          <a:stretch/>
        </p:blipFill>
        <p:spPr>
          <a:xfrm flipH="1">
            <a:off x="7145435" y="2351204"/>
            <a:ext cx="712918" cy="679073"/>
          </a:xfrm>
          <a:prstGeom prst="rect">
            <a:avLst/>
          </a:prstGeom>
        </p:spPr>
      </p:pic>
      <p:pic>
        <p:nvPicPr>
          <p:cNvPr id="8" name="!!图片 7" descr="图标&#10;&#10;描述已自动生成">
            <a:extLst>
              <a:ext uri="{FF2B5EF4-FFF2-40B4-BE49-F238E27FC236}">
                <a16:creationId xmlns:a16="http://schemas.microsoft.com/office/drawing/2014/main" id="{CEEC0BEF-70DA-915F-C6E8-5FD62210B3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3"/>
          <a:stretch/>
        </p:blipFill>
        <p:spPr>
          <a:xfrm flipH="1">
            <a:off x="7147097" y="5903180"/>
            <a:ext cx="712916" cy="647806"/>
          </a:xfrm>
          <a:prstGeom prst="rect">
            <a:avLst/>
          </a:prstGeom>
        </p:spPr>
      </p:pic>
      <p:pic>
        <p:nvPicPr>
          <p:cNvPr id="10" name="图片 9" descr="图标&#10;&#10;描述已自动生成">
            <a:extLst>
              <a:ext uri="{FF2B5EF4-FFF2-40B4-BE49-F238E27FC236}">
                <a16:creationId xmlns:a16="http://schemas.microsoft.com/office/drawing/2014/main" id="{B6E9B6BF-9ADC-D89E-F649-0313D8CCC9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47097" y="4123494"/>
            <a:ext cx="712917" cy="570333"/>
          </a:xfrm>
          <a:prstGeom prst="rect">
            <a:avLst/>
          </a:prstGeom>
        </p:spPr>
      </p:pic>
      <p:pic>
        <p:nvPicPr>
          <p:cNvPr id="12" name="!!图片 11" descr="图标&#10;&#10;描述已自动生成">
            <a:extLst>
              <a:ext uri="{FF2B5EF4-FFF2-40B4-BE49-F238E27FC236}">
                <a16:creationId xmlns:a16="http://schemas.microsoft.com/office/drawing/2014/main" id="{9FA6C3A0-2D08-E9A4-CE34-0D65EA93BA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47097" y="5013337"/>
            <a:ext cx="712915" cy="579606"/>
          </a:xfrm>
          <a:prstGeom prst="rect">
            <a:avLst/>
          </a:prstGeom>
        </p:spPr>
      </p:pic>
      <p:pic>
        <p:nvPicPr>
          <p:cNvPr id="14" name="图片 13" descr="卡通人物&#10;&#10;中度可信度描述已自动生成">
            <a:extLst>
              <a:ext uri="{FF2B5EF4-FFF2-40B4-BE49-F238E27FC236}">
                <a16:creationId xmlns:a16="http://schemas.microsoft.com/office/drawing/2014/main" id="{C9E1EF84-921F-BCF1-DB0F-145816C08B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47097" y="3165451"/>
            <a:ext cx="777367" cy="64780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AAF0341-FDDB-C5B2-9FF4-FDD1BE03DE00}"/>
              </a:ext>
            </a:extLst>
          </p:cNvPr>
          <p:cNvSpPr txBox="1"/>
          <p:nvPr/>
        </p:nvSpPr>
        <p:spPr>
          <a:xfrm>
            <a:off x="8169574" y="2484036"/>
            <a:ext cx="1447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latin typeface="+mj-ea"/>
                <a:ea typeface="+mj-ea"/>
              </a:rPr>
              <a:t>AI</a:t>
            </a:r>
            <a:r>
              <a:rPr lang="zh-CN" altLang="en-US" sz="2000">
                <a:latin typeface="+mj-ea"/>
                <a:ea typeface="+mj-ea"/>
              </a:rPr>
              <a:t>生成文本</a:t>
            </a:r>
            <a:endParaRPr lang="en-US" altLang="zh-CN" sz="2000"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1E612DB-EE28-586D-6A67-AC934F880332}"/>
              </a:ext>
            </a:extLst>
          </p:cNvPr>
          <p:cNvSpPr txBox="1"/>
          <p:nvPr/>
        </p:nvSpPr>
        <p:spPr>
          <a:xfrm>
            <a:off x="8169574" y="3361707"/>
            <a:ext cx="1447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latin typeface="+mj-ea"/>
                <a:ea typeface="+mj-ea"/>
              </a:rPr>
              <a:t>AI</a:t>
            </a:r>
            <a:r>
              <a:rPr lang="zh-CN" altLang="en-US" sz="2000">
                <a:latin typeface="+mj-ea"/>
                <a:ea typeface="+mj-ea"/>
              </a:rPr>
              <a:t>生成代码</a:t>
            </a:r>
            <a:endParaRPr lang="en-US" altLang="zh-CN" sz="2000">
              <a:latin typeface="+mj-ea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C52F7B5-D757-1FE0-93AE-CD86D07140E9}"/>
              </a:ext>
            </a:extLst>
          </p:cNvPr>
          <p:cNvSpPr txBox="1"/>
          <p:nvPr/>
        </p:nvSpPr>
        <p:spPr>
          <a:xfrm>
            <a:off x="8169574" y="4239378"/>
            <a:ext cx="1447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latin typeface="+mj-ea"/>
              </a:rPr>
              <a:t>AI</a:t>
            </a:r>
            <a:r>
              <a:rPr lang="zh-CN" altLang="en-US" sz="2000">
                <a:latin typeface="+mj-ea"/>
                <a:ea typeface="+mj-ea"/>
              </a:rPr>
              <a:t>生成图片</a:t>
            </a:r>
            <a:endParaRPr lang="en-US" altLang="zh-CN" sz="2000">
              <a:latin typeface="+mj-ea"/>
              <a:ea typeface="+mj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9656903-4730-F1BB-E74A-5D9426C2C997}"/>
              </a:ext>
            </a:extLst>
          </p:cNvPr>
          <p:cNvSpPr txBox="1"/>
          <p:nvPr/>
        </p:nvSpPr>
        <p:spPr>
          <a:xfrm>
            <a:off x="8169574" y="5117049"/>
            <a:ext cx="1447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latin typeface="+mj-ea"/>
                <a:ea typeface="+mj-ea"/>
              </a:rPr>
              <a:t>AI</a:t>
            </a:r>
            <a:r>
              <a:rPr lang="zh-CN" altLang="en-US" sz="2000">
                <a:latin typeface="+mj-ea"/>
                <a:ea typeface="+mj-ea"/>
              </a:rPr>
              <a:t>生成音频</a:t>
            </a:r>
            <a:endParaRPr lang="en-US" altLang="zh-CN" sz="2000">
              <a:latin typeface="+mj-ea"/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4684500-DF81-D734-0C8F-F0C6CAE7A7F4}"/>
              </a:ext>
            </a:extLst>
          </p:cNvPr>
          <p:cNvSpPr txBox="1"/>
          <p:nvPr/>
        </p:nvSpPr>
        <p:spPr>
          <a:xfrm>
            <a:off x="8169574" y="5994719"/>
            <a:ext cx="1447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latin typeface="+mj-ea"/>
                <a:ea typeface="+mj-ea"/>
              </a:rPr>
              <a:t>AI</a:t>
            </a:r>
            <a:r>
              <a:rPr lang="zh-CN" altLang="en-US" sz="2000">
                <a:latin typeface="+mj-ea"/>
                <a:ea typeface="+mj-ea"/>
              </a:rPr>
              <a:t>生成视频</a:t>
            </a:r>
            <a:endParaRPr lang="en-US" altLang="zh-CN" sz="2000">
              <a:latin typeface="+mj-ea"/>
              <a:ea typeface="+mj-ea"/>
            </a:endParaRPr>
          </a:p>
        </p:txBody>
      </p:sp>
      <p:pic>
        <p:nvPicPr>
          <p:cNvPr id="7" name="图片 6" descr="图标&#10;&#10;描述已自动生成">
            <a:extLst>
              <a:ext uri="{FF2B5EF4-FFF2-40B4-BE49-F238E27FC236}">
                <a16:creationId xmlns:a16="http://schemas.microsoft.com/office/drawing/2014/main" id="{04336961-F5F5-5D37-3988-9D0237FDA9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201" y="5734807"/>
            <a:ext cx="787003" cy="787003"/>
          </a:xfrm>
          <a:prstGeom prst="rect">
            <a:avLst/>
          </a:prstGeom>
        </p:spPr>
      </p:pic>
      <p:pic>
        <p:nvPicPr>
          <p:cNvPr id="11" name="图片 10" descr="图标&#10;&#10;描述已自动生成">
            <a:extLst>
              <a:ext uri="{FF2B5EF4-FFF2-40B4-BE49-F238E27FC236}">
                <a16:creationId xmlns:a16="http://schemas.microsoft.com/office/drawing/2014/main" id="{4332F75C-378A-371A-C5F8-EF1D58E7D0E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201" y="5099595"/>
            <a:ext cx="787003" cy="394432"/>
          </a:xfrm>
          <a:prstGeom prst="rect">
            <a:avLst/>
          </a:prstGeom>
        </p:spPr>
      </p:pic>
      <p:pic>
        <p:nvPicPr>
          <p:cNvPr id="20" name="图片 19" descr="卡通人物&#10;&#10;中度可信度描述已自动生成">
            <a:extLst>
              <a:ext uri="{FF2B5EF4-FFF2-40B4-BE49-F238E27FC236}">
                <a16:creationId xmlns:a16="http://schemas.microsoft.com/office/drawing/2014/main" id="{20142448-3BCE-FFEC-D258-9A61CCDA5BD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359" y="3993600"/>
            <a:ext cx="849879" cy="906163"/>
          </a:xfrm>
          <a:prstGeom prst="rect">
            <a:avLst/>
          </a:prstGeom>
        </p:spPr>
      </p:pic>
      <p:pic>
        <p:nvPicPr>
          <p:cNvPr id="22" name="图片 21" descr="徽标&#10;&#10;描述已自动生成">
            <a:extLst>
              <a:ext uri="{FF2B5EF4-FFF2-40B4-BE49-F238E27FC236}">
                <a16:creationId xmlns:a16="http://schemas.microsoft.com/office/drawing/2014/main" id="{FFF7111D-A05B-4131-50D7-B0CBFE60806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43" y="3169237"/>
            <a:ext cx="647806" cy="647806"/>
          </a:xfrm>
          <a:prstGeom prst="rect">
            <a:avLst/>
          </a:prstGeom>
        </p:spPr>
      </p:pic>
      <p:pic>
        <p:nvPicPr>
          <p:cNvPr id="24" name="图片 23" descr="图标&#10;&#10;描述已自动生成">
            <a:extLst>
              <a:ext uri="{FF2B5EF4-FFF2-40B4-BE49-F238E27FC236}">
                <a16:creationId xmlns:a16="http://schemas.microsoft.com/office/drawing/2014/main" id="{143ACB14-8DA9-2DB4-7911-0085E2AB0E1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220" y="2368553"/>
            <a:ext cx="624127" cy="62412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8046EAE-B499-CDE4-63A5-DCB679B49C72}"/>
              </a:ext>
            </a:extLst>
          </p:cNvPr>
          <p:cNvSpPr txBox="1"/>
          <p:nvPr/>
        </p:nvSpPr>
        <p:spPr>
          <a:xfrm>
            <a:off x="3214174" y="2484036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latin typeface="+mj-ea"/>
                <a:ea typeface="+mj-ea"/>
              </a:rPr>
              <a:t>ChatGPT-4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94E4A1D-80C0-7F2F-E2B0-0D8687A3CBDE}"/>
              </a:ext>
            </a:extLst>
          </p:cNvPr>
          <p:cNvSpPr txBox="1"/>
          <p:nvPr/>
        </p:nvSpPr>
        <p:spPr>
          <a:xfrm>
            <a:off x="3214174" y="3361707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latin typeface="+mj-ea"/>
                <a:ea typeface="+mj-ea"/>
              </a:rPr>
              <a:t>通义灵码</a:t>
            </a:r>
            <a:endParaRPr lang="en-US" altLang="zh-CN" sz="2000">
              <a:latin typeface="+mj-ea"/>
              <a:ea typeface="+mj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62F7F9-DB42-BBB4-3C35-31C555ACF715}"/>
              </a:ext>
            </a:extLst>
          </p:cNvPr>
          <p:cNvSpPr txBox="1"/>
          <p:nvPr/>
        </p:nvSpPr>
        <p:spPr>
          <a:xfrm>
            <a:off x="3214174" y="4239378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latin typeface="+mj-ea"/>
              </a:rPr>
              <a:t>Midjourney-6</a:t>
            </a:r>
            <a:endParaRPr lang="en-US" altLang="zh-CN" sz="2000">
              <a:latin typeface="+mj-ea"/>
              <a:ea typeface="+mj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AEEC57B-D74D-BD98-99D7-9F89BF4867AF}"/>
              </a:ext>
            </a:extLst>
          </p:cNvPr>
          <p:cNvSpPr txBox="1"/>
          <p:nvPr/>
        </p:nvSpPr>
        <p:spPr>
          <a:xfrm>
            <a:off x="3214174" y="5117049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>
                <a:latin typeface="+mj-ea"/>
                <a:ea typeface="+mj-ea"/>
              </a:rPr>
              <a:t>Stable Audio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0ABE834-6783-152D-D94F-A389EA5353C5}"/>
              </a:ext>
            </a:extLst>
          </p:cNvPr>
          <p:cNvSpPr txBox="1"/>
          <p:nvPr/>
        </p:nvSpPr>
        <p:spPr>
          <a:xfrm>
            <a:off x="3214174" y="5994719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latin typeface="+mj-ea"/>
                <a:ea typeface="+mj-ea"/>
              </a:rPr>
              <a:t>剪映</a:t>
            </a:r>
            <a:endParaRPr lang="en-US" altLang="zh-CN" sz="2000">
              <a:latin typeface="+mj-ea"/>
              <a:ea typeface="+mj-ea"/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93E7D40A-83D4-0C51-65F5-B0D7803552CE}"/>
              </a:ext>
            </a:extLst>
          </p:cNvPr>
          <p:cNvSpPr/>
          <p:nvPr/>
        </p:nvSpPr>
        <p:spPr>
          <a:xfrm>
            <a:off x="5658115" y="2484036"/>
            <a:ext cx="712918" cy="311716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D276EFD6-2090-499B-33E6-07E8A0F2C70F}"/>
              </a:ext>
            </a:extLst>
          </p:cNvPr>
          <p:cNvSpPr/>
          <p:nvPr/>
        </p:nvSpPr>
        <p:spPr>
          <a:xfrm>
            <a:off x="5647256" y="3230270"/>
            <a:ext cx="712918" cy="311716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171F46B0-2F6B-D0A8-29DE-88D03155F2CB}"/>
              </a:ext>
            </a:extLst>
          </p:cNvPr>
          <p:cNvSpPr/>
          <p:nvPr/>
        </p:nvSpPr>
        <p:spPr>
          <a:xfrm>
            <a:off x="5653036" y="4207732"/>
            <a:ext cx="712918" cy="311716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BFD0CD29-ECBE-17E9-2F45-4A16F2A2E6D6}"/>
              </a:ext>
            </a:extLst>
          </p:cNvPr>
          <p:cNvSpPr/>
          <p:nvPr/>
        </p:nvSpPr>
        <p:spPr>
          <a:xfrm>
            <a:off x="5647256" y="5164173"/>
            <a:ext cx="712918" cy="311716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F63B1748-4AFA-91B8-2184-9C20F3F3357A}"/>
              </a:ext>
            </a:extLst>
          </p:cNvPr>
          <p:cNvSpPr/>
          <p:nvPr/>
        </p:nvSpPr>
        <p:spPr>
          <a:xfrm>
            <a:off x="5647257" y="6015511"/>
            <a:ext cx="712918" cy="311716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37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1970D89-5D62-538C-E3F2-C49844E0D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250" y="2945701"/>
            <a:ext cx="5640392" cy="2642995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根据售货机编号获取负责当前区域下的运营人员列表</a:t>
            </a:r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66FDB101-755F-2CB5-4299-B05D063EC0A7}"/>
              </a:ext>
            </a:extLst>
          </p:cNvPr>
          <p:cNvSpPr txBox="1">
            <a:spLocks/>
          </p:cNvSpPr>
          <p:nvPr/>
        </p:nvSpPr>
        <p:spPr>
          <a:xfrm>
            <a:off x="710878" y="942193"/>
            <a:ext cx="5973761" cy="637267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获取人员列表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FC608C-7746-5DBB-1852-B648966A4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34" y="2272813"/>
            <a:ext cx="5494447" cy="407826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342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根据售货机编号获取负责当前区域下的运营人员列表</a:t>
            </a:r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66FDB101-755F-2CB5-4299-B05D063EC0A7}"/>
              </a:ext>
            </a:extLst>
          </p:cNvPr>
          <p:cNvSpPr txBox="1">
            <a:spLocks/>
          </p:cNvSpPr>
          <p:nvPr/>
        </p:nvSpPr>
        <p:spPr>
          <a:xfrm>
            <a:off x="710878" y="942193"/>
            <a:ext cx="5973761" cy="637267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获取人员列表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786930-5B77-E957-7DAB-0F0F82FF6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47" y="2312988"/>
            <a:ext cx="6020293" cy="407340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550AADF-5AB0-38FF-50BA-E44A157FED13}"/>
              </a:ext>
            </a:extLst>
          </p:cNvPr>
          <p:cNvSpPr/>
          <p:nvPr/>
        </p:nvSpPr>
        <p:spPr>
          <a:xfrm>
            <a:off x="4406881" y="3088280"/>
            <a:ext cx="2420640" cy="18525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6E9B3C-1A95-0ECC-DD45-B63B88B27F5F}"/>
              </a:ext>
            </a:extLst>
          </p:cNvPr>
          <p:cNvSpPr/>
          <p:nvPr/>
        </p:nvSpPr>
        <p:spPr>
          <a:xfrm>
            <a:off x="1112686" y="4120597"/>
            <a:ext cx="2966829" cy="218123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8AC905-266C-080C-E19E-B411BF19E541}"/>
              </a:ext>
            </a:extLst>
          </p:cNvPr>
          <p:cNvSpPr/>
          <p:nvPr/>
        </p:nvSpPr>
        <p:spPr>
          <a:xfrm>
            <a:off x="1111394" y="2903029"/>
            <a:ext cx="2966829" cy="185250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B3AEF33-5440-712D-EEB4-59668D9E9A07}"/>
              </a:ext>
            </a:extLst>
          </p:cNvPr>
          <p:cNvSpPr/>
          <p:nvPr/>
        </p:nvSpPr>
        <p:spPr>
          <a:xfrm>
            <a:off x="4406882" y="3702798"/>
            <a:ext cx="2420640" cy="185250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E52E2FC-C63B-6DDD-5340-528EF2DD89EB}"/>
              </a:ext>
            </a:extLst>
          </p:cNvPr>
          <p:cNvSpPr/>
          <p:nvPr/>
        </p:nvSpPr>
        <p:spPr>
          <a:xfrm>
            <a:off x="4406881" y="4524281"/>
            <a:ext cx="2420640" cy="185250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3B9A1FC-E37D-8FB5-24DA-DEB10FC71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660" y="3527841"/>
            <a:ext cx="2720340" cy="43971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7934DC9-6A8D-F245-6918-D8A3430C7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660" y="4335590"/>
            <a:ext cx="1642118" cy="59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82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根据售货机编号获取负责当前区域下的运营人员列表</a:t>
            </a:r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66FDB101-755F-2CB5-4299-B05D063EC0A7}"/>
              </a:ext>
            </a:extLst>
          </p:cNvPr>
          <p:cNvSpPr txBox="1">
            <a:spLocks/>
          </p:cNvSpPr>
          <p:nvPr/>
        </p:nvSpPr>
        <p:spPr>
          <a:xfrm>
            <a:off x="710878" y="942193"/>
            <a:ext cx="5973761" cy="637267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获取人员列表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CD8886-3052-47CB-0511-779042E0A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750" y="3528183"/>
            <a:ext cx="932333" cy="130278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3F85916-0780-D75B-5A43-D689197A72DF}"/>
              </a:ext>
            </a:extLst>
          </p:cNvPr>
          <p:cNvGrpSpPr/>
          <p:nvPr/>
        </p:nvGrpSpPr>
        <p:grpSpPr>
          <a:xfrm>
            <a:off x="784357" y="3864031"/>
            <a:ext cx="780070" cy="786974"/>
            <a:chOff x="1288572" y="3466291"/>
            <a:chExt cx="1076475" cy="1086002"/>
          </a:xfrm>
        </p:grpSpPr>
        <p:pic>
          <p:nvPicPr>
            <p:cNvPr id="10" name="图片 0">
              <a:extLst>
                <a:ext uri="{FF2B5EF4-FFF2-40B4-BE49-F238E27FC236}">
                  <a16:creationId xmlns:a16="http://schemas.microsoft.com/office/drawing/2014/main" id="{553925A1-7DDE-3212-B116-1906D293E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13" name="图片 1">
              <a:extLst>
                <a:ext uri="{FF2B5EF4-FFF2-40B4-BE49-F238E27FC236}">
                  <a16:creationId xmlns:a16="http://schemas.microsoft.com/office/drawing/2014/main" id="{B061BE9B-3DF0-1388-C576-0747BFEAD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sp>
        <p:nvSpPr>
          <p:cNvPr id="14" name="箭头: 右 13">
            <a:extLst>
              <a:ext uri="{FF2B5EF4-FFF2-40B4-BE49-F238E27FC236}">
                <a16:creationId xmlns:a16="http://schemas.microsoft.com/office/drawing/2014/main" id="{327ECC9F-7E49-9DC9-95A8-F30FD7463B25}"/>
              </a:ext>
            </a:extLst>
          </p:cNvPr>
          <p:cNvSpPr/>
          <p:nvPr/>
        </p:nvSpPr>
        <p:spPr>
          <a:xfrm>
            <a:off x="1731984" y="4061756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4A793F80-5126-E7AF-9614-0AEF895F0880}"/>
              </a:ext>
            </a:extLst>
          </p:cNvPr>
          <p:cNvSpPr/>
          <p:nvPr/>
        </p:nvSpPr>
        <p:spPr>
          <a:xfrm>
            <a:off x="4448290" y="4061756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893A317D-D0A1-6C6A-A46D-A0DB79E6AA85}"/>
              </a:ext>
            </a:extLst>
          </p:cNvPr>
          <p:cNvSpPr/>
          <p:nvPr/>
        </p:nvSpPr>
        <p:spPr>
          <a:xfrm>
            <a:off x="7245277" y="4061756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09459D32-ABDE-63B8-BCBB-A7E92BC8EDBC}"/>
              </a:ext>
            </a:extLst>
          </p:cNvPr>
          <p:cNvSpPr/>
          <p:nvPr/>
        </p:nvSpPr>
        <p:spPr>
          <a:xfrm>
            <a:off x="9961583" y="4061756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B430D06-414D-F459-5547-47023E900DF6}"/>
              </a:ext>
            </a:extLst>
          </p:cNvPr>
          <p:cNvGrpSpPr/>
          <p:nvPr/>
        </p:nvGrpSpPr>
        <p:grpSpPr>
          <a:xfrm>
            <a:off x="2362151" y="3026573"/>
            <a:ext cx="1900517" cy="2611635"/>
            <a:chOff x="2303931" y="2912210"/>
            <a:chExt cx="1900517" cy="2611635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FE6A4A-09CF-5AC2-79D6-4EF58BDF73D2}"/>
                </a:ext>
              </a:extLst>
            </p:cNvPr>
            <p:cNvSpPr/>
            <p:nvPr/>
          </p:nvSpPr>
          <p:spPr>
            <a:xfrm>
              <a:off x="2303931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Controller</a:t>
              </a:r>
              <a:endPara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0" name="流程图: 文档 19">
              <a:extLst>
                <a:ext uri="{FF2B5EF4-FFF2-40B4-BE49-F238E27FC236}">
                  <a16:creationId xmlns:a16="http://schemas.microsoft.com/office/drawing/2014/main" id="{171DDB3E-A579-2229-9640-CE7CDF59B542}"/>
                </a:ext>
              </a:extLst>
            </p:cNvPr>
            <p:cNvSpPr/>
            <p:nvPr/>
          </p:nvSpPr>
          <p:spPr>
            <a:xfrm>
              <a:off x="2303931" y="3316712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!!流程图: 文档 1">
            <a:extLst>
              <a:ext uri="{FF2B5EF4-FFF2-40B4-BE49-F238E27FC236}">
                <a16:creationId xmlns:a16="http://schemas.microsoft.com/office/drawing/2014/main" id="{A5E9DB56-37F2-F918-814C-06294CD241B9}"/>
              </a:ext>
            </a:extLst>
          </p:cNvPr>
          <p:cNvSpPr/>
          <p:nvPr/>
        </p:nvSpPr>
        <p:spPr>
          <a:xfrm>
            <a:off x="2362150" y="3427265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接收售货机编号参数</a:t>
            </a:r>
            <a: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innerCode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查询售货机信息</a:t>
            </a:r>
            <a:endParaRPr lang="en-US" altLang="zh-CN" sz="11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查询运营人员列表</a:t>
            </a:r>
            <a:endParaRPr lang="en-US" altLang="zh-CN" sz="11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响应结果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445721D-7842-0CD4-D8CF-82FC219FA24C}"/>
              </a:ext>
            </a:extLst>
          </p:cNvPr>
          <p:cNvGrpSpPr/>
          <p:nvPr/>
        </p:nvGrpSpPr>
        <p:grpSpPr>
          <a:xfrm>
            <a:off x="5159138" y="3026573"/>
            <a:ext cx="1900517" cy="2615624"/>
            <a:chOff x="5100918" y="2912210"/>
            <a:chExt cx="1900517" cy="2615624"/>
          </a:xfrm>
        </p:grpSpPr>
        <p:sp>
          <p:nvSpPr>
            <p:cNvPr id="23" name="流程图: 文档 22">
              <a:extLst>
                <a:ext uri="{FF2B5EF4-FFF2-40B4-BE49-F238E27FC236}">
                  <a16:creationId xmlns:a16="http://schemas.microsoft.com/office/drawing/2014/main" id="{6511479A-9604-A952-D6FC-A001286E89C6}"/>
                </a:ext>
              </a:extLst>
            </p:cNvPr>
            <p:cNvSpPr/>
            <p:nvPr/>
          </p:nvSpPr>
          <p:spPr>
            <a:xfrm>
              <a:off x="5100918" y="3320701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8E91607-42D0-6A16-8E8A-5CE69D7B1D10}"/>
                </a:ext>
              </a:extLst>
            </p:cNvPr>
            <p:cNvSpPr/>
            <p:nvPr/>
          </p:nvSpPr>
          <p:spPr>
            <a:xfrm>
              <a:off x="5100918" y="2912210"/>
              <a:ext cx="1900517" cy="4084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Service</a:t>
              </a:r>
              <a:endPara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5" name="流程图: 文档 24">
            <a:extLst>
              <a:ext uri="{FF2B5EF4-FFF2-40B4-BE49-F238E27FC236}">
                <a16:creationId xmlns:a16="http://schemas.microsoft.com/office/drawing/2014/main" id="{A49E3D37-B044-6514-D72F-8110C4E58E54}"/>
              </a:ext>
            </a:extLst>
          </p:cNvPr>
          <p:cNvSpPr/>
          <p:nvPr/>
        </p:nvSpPr>
        <p:spPr>
          <a:xfrm>
            <a:off x="5159138" y="3454220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1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Mapper</a:t>
            </a: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接口查询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BA8C6C5-2D08-561A-89DC-7A6B5BAACB8F}"/>
              </a:ext>
            </a:extLst>
          </p:cNvPr>
          <p:cNvGrpSpPr/>
          <p:nvPr/>
        </p:nvGrpSpPr>
        <p:grpSpPr>
          <a:xfrm>
            <a:off x="7956124" y="3026573"/>
            <a:ext cx="1900518" cy="2607825"/>
            <a:chOff x="7897904" y="2912210"/>
            <a:chExt cx="1900518" cy="2607825"/>
          </a:xfrm>
        </p:grpSpPr>
        <p:sp>
          <p:nvSpPr>
            <p:cNvPr id="27" name="流程图: 文档 26">
              <a:extLst>
                <a:ext uri="{FF2B5EF4-FFF2-40B4-BE49-F238E27FC236}">
                  <a16:creationId xmlns:a16="http://schemas.microsoft.com/office/drawing/2014/main" id="{B63D8C68-752E-65D0-96E0-CA1A3D937017}"/>
                </a:ext>
              </a:extLst>
            </p:cNvPr>
            <p:cNvSpPr/>
            <p:nvPr/>
          </p:nvSpPr>
          <p:spPr>
            <a:xfrm>
              <a:off x="7897904" y="3312902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B3335B4-66CF-70F9-A107-D8819AF85E52}"/>
                </a:ext>
              </a:extLst>
            </p:cNvPr>
            <p:cNvSpPr/>
            <p:nvPr/>
          </p:nvSpPr>
          <p:spPr>
            <a:xfrm>
              <a:off x="7897905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Mapper</a:t>
              </a:r>
              <a:endPara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9" name="!!流程图: 文档 22">
            <a:extLst>
              <a:ext uri="{FF2B5EF4-FFF2-40B4-BE49-F238E27FC236}">
                <a16:creationId xmlns:a16="http://schemas.microsoft.com/office/drawing/2014/main" id="{25E0859F-3E2E-D298-8552-196868FFC922}"/>
              </a:ext>
            </a:extLst>
          </p:cNvPr>
          <p:cNvSpPr/>
          <p:nvPr/>
        </p:nvSpPr>
        <p:spPr>
          <a:xfrm>
            <a:off x="7956123" y="3427264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en-US" altLang="zh-CN" sz="1200" b="1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根据售货机编号查询售货机信息</a:t>
            </a:r>
          </a:p>
        </p:txBody>
      </p:sp>
    </p:spTree>
    <p:extLst>
      <p:ext uri="{BB962C8B-B14F-4D97-AF65-F5344CB8AC3E}">
        <p14:creationId xmlns:p14="http://schemas.microsoft.com/office/powerpoint/2010/main" val="107000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9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1970D89-5D62-538C-E3F2-C49844E0D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250" y="2945701"/>
            <a:ext cx="5640392" cy="2642995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根据售货机编号获取负责当前区域下的运维人员列表</a:t>
            </a:r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66FDB101-755F-2CB5-4299-B05D063EC0A7}"/>
              </a:ext>
            </a:extLst>
          </p:cNvPr>
          <p:cNvSpPr txBox="1">
            <a:spLocks/>
          </p:cNvSpPr>
          <p:nvPr/>
        </p:nvSpPr>
        <p:spPr>
          <a:xfrm>
            <a:off x="710878" y="942193"/>
            <a:ext cx="5973761" cy="637267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获取人员列表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448B4E-100B-295E-DA4C-2C717FAFA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89" y="2390741"/>
            <a:ext cx="5640392" cy="3842403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457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根据售货机编号获取负责当前区域下的运维人员列表</a:t>
            </a:r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66FDB101-755F-2CB5-4299-B05D063EC0A7}"/>
              </a:ext>
            </a:extLst>
          </p:cNvPr>
          <p:cNvSpPr txBox="1">
            <a:spLocks/>
          </p:cNvSpPr>
          <p:nvPr/>
        </p:nvSpPr>
        <p:spPr>
          <a:xfrm>
            <a:off x="710878" y="942193"/>
            <a:ext cx="5973761" cy="637267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获取人员列表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786930-5B77-E957-7DAB-0F0F82FF6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47" y="2312988"/>
            <a:ext cx="6020293" cy="407340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550AADF-5AB0-38FF-50BA-E44A157FED13}"/>
              </a:ext>
            </a:extLst>
          </p:cNvPr>
          <p:cNvSpPr/>
          <p:nvPr/>
        </p:nvSpPr>
        <p:spPr>
          <a:xfrm>
            <a:off x="4406881" y="3088280"/>
            <a:ext cx="2420640" cy="18525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6E9B3C-1A95-0ECC-DD45-B63B88B27F5F}"/>
              </a:ext>
            </a:extLst>
          </p:cNvPr>
          <p:cNvSpPr/>
          <p:nvPr/>
        </p:nvSpPr>
        <p:spPr>
          <a:xfrm>
            <a:off x="1112686" y="4120597"/>
            <a:ext cx="2966829" cy="218123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8AC905-266C-080C-E19E-B411BF19E541}"/>
              </a:ext>
            </a:extLst>
          </p:cNvPr>
          <p:cNvSpPr/>
          <p:nvPr/>
        </p:nvSpPr>
        <p:spPr>
          <a:xfrm>
            <a:off x="1111394" y="2903029"/>
            <a:ext cx="2966829" cy="185250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B3AEF33-5440-712D-EEB4-59668D9E9A07}"/>
              </a:ext>
            </a:extLst>
          </p:cNvPr>
          <p:cNvSpPr/>
          <p:nvPr/>
        </p:nvSpPr>
        <p:spPr>
          <a:xfrm>
            <a:off x="4406882" y="3702798"/>
            <a:ext cx="2420640" cy="185250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E52E2FC-C63B-6DDD-5340-528EF2DD89EB}"/>
              </a:ext>
            </a:extLst>
          </p:cNvPr>
          <p:cNvSpPr/>
          <p:nvPr/>
        </p:nvSpPr>
        <p:spPr>
          <a:xfrm>
            <a:off x="4406881" y="4524281"/>
            <a:ext cx="2420640" cy="185250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7934DC9-6A8D-F245-6918-D8A3430C7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660" y="4335590"/>
            <a:ext cx="1642118" cy="5987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0E7AC26-D7EE-F588-FE73-63298C7CC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660" y="3609622"/>
            <a:ext cx="2803499" cy="4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74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根据售货机编号获取负责当前区域下的运维人员列表</a:t>
            </a:r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66FDB101-755F-2CB5-4299-B05D063EC0A7}"/>
              </a:ext>
            </a:extLst>
          </p:cNvPr>
          <p:cNvSpPr txBox="1">
            <a:spLocks/>
          </p:cNvSpPr>
          <p:nvPr/>
        </p:nvSpPr>
        <p:spPr>
          <a:xfrm>
            <a:off x="710878" y="942193"/>
            <a:ext cx="5973761" cy="637267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获取人员列表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CD8886-3052-47CB-0511-779042E0A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750" y="3528183"/>
            <a:ext cx="932333" cy="130278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3F85916-0780-D75B-5A43-D689197A72DF}"/>
              </a:ext>
            </a:extLst>
          </p:cNvPr>
          <p:cNvGrpSpPr/>
          <p:nvPr/>
        </p:nvGrpSpPr>
        <p:grpSpPr>
          <a:xfrm>
            <a:off x="784357" y="3864031"/>
            <a:ext cx="780070" cy="786974"/>
            <a:chOff x="1288572" y="3466291"/>
            <a:chExt cx="1076475" cy="1086002"/>
          </a:xfrm>
        </p:grpSpPr>
        <p:pic>
          <p:nvPicPr>
            <p:cNvPr id="10" name="图片 0">
              <a:extLst>
                <a:ext uri="{FF2B5EF4-FFF2-40B4-BE49-F238E27FC236}">
                  <a16:creationId xmlns:a16="http://schemas.microsoft.com/office/drawing/2014/main" id="{553925A1-7DDE-3212-B116-1906D293E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13" name="图片 1">
              <a:extLst>
                <a:ext uri="{FF2B5EF4-FFF2-40B4-BE49-F238E27FC236}">
                  <a16:creationId xmlns:a16="http://schemas.microsoft.com/office/drawing/2014/main" id="{B061BE9B-3DF0-1388-C576-0747BFEAD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sp>
        <p:nvSpPr>
          <p:cNvPr id="14" name="箭头: 右 13">
            <a:extLst>
              <a:ext uri="{FF2B5EF4-FFF2-40B4-BE49-F238E27FC236}">
                <a16:creationId xmlns:a16="http://schemas.microsoft.com/office/drawing/2014/main" id="{327ECC9F-7E49-9DC9-95A8-F30FD7463B25}"/>
              </a:ext>
            </a:extLst>
          </p:cNvPr>
          <p:cNvSpPr/>
          <p:nvPr/>
        </p:nvSpPr>
        <p:spPr>
          <a:xfrm>
            <a:off x="1731984" y="4061756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4A793F80-5126-E7AF-9614-0AEF895F0880}"/>
              </a:ext>
            </a:extLst>
          </p:cNvPr>
          <p:cNvSpPr/>
          <p:nvPr/>
        </p:nvSpPr>
        <p:spPr>
          <a:xfrm>
            <a:off x="4448290" y="4061756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893A317D-D0A1-6C6A-A46D-A0DB79E6AA85}"/>
              </a:ext>
            </a:extLst>
          </p:cNvPr>
          <p:cNvSpPr/>
          <p:nvPr/>
        </p:nvSpPr>
        <p:spPr>
          <a:xfrm>
            <a:off x="7245277" y="4061756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09459D32-ABDE-63B8-BCBB-A7E92BC8EDBC}"/>
              </a:ext>
            </a:extLst>
          </p:cNvPr>
          <p:cNvSpPr/>
          <p:nvPr/>
        </p:nvSpPr>
        <p:spPr>
          <a:xfrm>
            <a:off x="9961583" y="4061756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B430D06-414D-F459-5547-47023E900DF6}"/>
              </a:ext>
            </a:extLst>
          </p:cNvPr>
          <p:cNvGrpSpPr/>
          <p:nvPr/>
        </p:nvGrpSpPr>
        <p:grpSpPr>
          <a:xfrm>
            <a:off x="2362151" y="3026573"/>
            <a:ext cx="1900517" cy="2611635"/>
            <a:chOff x="2303931" y="2912210"/>
            <a:chExt cx="1900517" cy="2611635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FE6A4A-09CF-5AC2-79D6-4EF58BDF73D2}"/>
                </a:ext>
              </a:extLst>
            </p:cNvPr>
            <p:cNvSpPr/>
            <p:nvPr/>
          </p:nvSpPr>
          <p:spPr>
            <a:xfrm>
              <a:off x="2303931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Controller</a:t>
              </a:r>
              <a:endPara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0" name="流程图: 文档 19">
              <a:extLst>
                <a:ext uri="{FF2B5EF4-FFF2-40B4-BE49-F238E27FC236}">
                  <a16:creationId xmlns:a16="http://schemas.microsoft.com/office/drawing/2014/main" id="{171DDB3E-A579-2229-9640-CE7CDF59B542}"/>
                </a:ext>
              </a:extLst>
            </p:cNvPr>
            <p:cNvSpPr/>
            <p:nvPr/>
          </p:nvSpPr>
          <p:spPr>
            <a:xfrm>
              <a:off x="2303931" y="3316712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!!流程图: 文档 1">
            <a:extLst>
              <a:ext uri="{FF2B5EF4-FFF2-40B4-BE49-F238E27FC236}">
                <a16:creationId xmlns:a16="http://schemas.microsoft.com/office/drawing/2014/main" id="{A5E9DB56-37F2-F918-814C-06294CD241B9}"/>
              </a:ext>
            </a:extLst>
          </p:cNvPr>
          <p:cNvSpPr/>
          <p:nvPr/>
        </p:nvSpPr>
        <p:spPr>
          <a:xfrm>
            <a:off x="2362150" y="3427265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接收售货机编号参数</a:t>
            </a:r>
            <a: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innerCode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查询售货机信息</a:t>
            </a:r>
            <a:endParaRPr lang="en-US" altLang="zh-CN" sz="11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查询运维人员列表</a:t>
            </a:r>
            <a:endParaRPr lang="en-US" altLang="zh-CN" sz="11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响应结果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445721D-7842-0CD4-D8CF-82FC219FA24C}"/>
              </a:ext>
            </a:extLst>
          </p:cNvPr>
          <p:cNvGrpSpPr/>
          <p:nvPr/>
        </p:nvGrpSpPr>
        <p:grpSpPr>
          <a:xfrm>
            <a:off x="5159138" y="3026573"/>
            <a:ext cx="1900517" cy="2615624"/>
            <a:chOff x="5100918" y="2912210"/>
            <a:chExt cx="1900517" cy="2615624"/>
          </a:xfrm>
        </p:grpSpPr>
        <p:sp>
          <p:nvSpPr>
            <p:cNvPr id="23" name="流程图: 文档 22">
              <a:extLst>
                <a:ext uri="{FF2B5EF4-FFF2-40B4-BE49-F238E27FC236}">
                  <a16:creationId xmlns:a16="http://schemas.microsoft.com/office/drawing/2014/main" id="{6511479A-9604-A952-D6FC-A001286E89C6}"/>
                </a:ext>
              </a:extLst>
            </p:cNvPr>
            <p:cNvSpPr/>
            <p:nvPr/>
          </p:nvSpPr>
          <p:spPr>
            <a:xfrm>
              <a:off x="5100918" y="3320701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8E91607-42D0-6A16-8E8A-5CE69D7B1D10}"/>
                </a:ext>
              </a:extLst>
            </p:cNvPr>
            <p:cNvSpPr/>
            <p:nvPr/>
          </p:nvSpPr>
          <p:spPr>
            <a:xfrm>
              <a:off x="5100918" y="2912210"/>
              <a:ext cx="1900517" cy="4084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Service</a:t>
              </a:r>
              <a:endPara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5" name="流程图: 文档 24">
            <a:extLst>
              <a:ext uri="{FF2B5EF4-FFF2-40B4-BE49-F238E27FC236}">
                <a16:creationId xmlns:a16="http://schemas.microsoft.com/office/drawing/2014/main" id="{A49E3D37-B044-6514-D72F-8110C4E58E54}"/>
              </a:ext>
            </a:extLst>
          </p:cNvPr>
          <p:cNvSpPr/>
          <p:nvPr/>
        </p:nvSpPr>
        <p:spPr>
          <a:xfrm>
            <a:off x="5162965" y="3429984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100"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Mapper</a:t>
            </a: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接口查询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BA8C6C5-2D08-561A-89DC-7A6B5BAACB8F}"/>
              </a:ext>
            </a:extLst>
          </p:cNvPr>
          <p:cNvGrpSpPr/>
          <p:nvPr/>
        </p:nvGrpSpPr>
        <p:grpSpPr>
          <a:xfrm>
            <a:off x="7956124" y="3026573"/>
            <a:ext cx="1900518" cy="2607825"/>
            <a:chOff x="7897904" y="2912210"/>
            <a:chExt cx="1900518" cy="2607825"/>
          </a:xfrm>
        </p:grpSpPr>
        <p:sp>
          <p:nvSpPr>
            <p:cNvPr id="27" name="流程图: 文档 26">
              <a:extLst>
                <a:ext uri="{FF2B5EF4-FFF2-40B4-BE49-F238E27FC236}">
                  <a16:creationId xmlns:a16="http://schemas.microsoft.com/office/drawing/2014/main" id="{B63D8C68-752E-65D0-96E0-CA1A3D937017}"/>
                </a:ext>
              </a:extLst>
            </p:cNvPr>
            <p:cNvSpPr/>
            <p:nvPr/>
          </p:nvSpPr>
          <p:spPr>
            <a:xfrm>
              <a:off x="7897904" y="3312902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B3335B4-66CF-70F9-A107-D8819AF85E52}"/>
                </a:ext>
              </a:extLst>
            </p:cNvPr>
            <p:cNvSpPr/>
            <p:nvPr/>
          </p:nvSpPr>
          <p:spPr>
            <a:xfrm>
              <a:off x="7897905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Mapper</a:t>
              </a:r>
              <a:endPara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9" name="!!流程图: 文档 22">
            <a:extLst>
              <a:ext uri="{FF2B5EF4-FFF2-40B4-BE49-F238E27FC236}">
                <a16:creationId xmlns:a16="http://schemas.microsoft.com/office/drawing/2014/main" id="{25E0859F-3E2E-D298-8552-196868FFC922}"/>
              </a:ext>
            </a:extLst>
          </p:cNvPr>
          <p:cNvSpPr/>
          <p:nvPr/>
        </p:nvSpPr>
        <p:spPr>
          <a:xfrm>
            <a:off x="7956123" y="3427264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en-US" altLang="zh-CN" sz="1200" b="1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根据售货机编号查询售货机信息</a:t>
            </a:r>
          </a:p>
        </p:txBody>
      </p:sp>
    </p:spTree>
    <p:extLst>
      <p:ext uri="{BB962C8B-B14F-4D97-AF65-F5344CB8AC3E}">
        <p14:creationId xmlns:p14="http://schemas.microsoft.com/office/powerpoint/2010/main" val="1103321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2720" y="271303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工单管理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09</a:t>
            </a:r>
            <a:endParaRPr lang="zh-CN" altLang="en-US"/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25C5AF9A-20C1-17F3-60B7-E621416245C8}"/>
              </a:ext>
            </a:extLst>
          </p:cNvPr>
          <p:cNvSpPr txBox="1">
            <a:spLocks/>
          </p:cNvSpPr>
          <p:nvPr/>
        </p:nvSpPr>
        <p:spPr>
          <a:xfrm>
            <a:off x="5252720" y="338423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生成基础代码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567E797C-3D5B-5FF5-C3B6-E1542CE33544}"/>
              </a:ext>
            </a:extLst>
          </p:cNvPr>
          <p:cNvSpPr txBox="1">
            <a:spLocks/>
          </p:cNvSpPr>
          <p:nvPr/>
        </p:nvSpPr>
        <p:spPr>
          <a:xfrm>
            <a:off x="5252720" y="3811337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查询工单列表</a:t>
            </a:r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BC9134B5-9149-33F2-98DB-A345545A8BE5}"/>
              </a:ext>
            </a:extLst>
          </p:cNvPr>
          <p:cNvSpPr txBox="1">
            <a:spLocks/>
          </p:cNvSpPr>
          <p:nvPr/>
        </p:nvSpPr>
        <p:spPr>
          <a:xfrm>
            <a:off x="5252720" y="423844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获取人员列表</a:t>
            </a:r>
          </a:p>
        </p:txBody>
      </p:sp>
      <p:sp>
        <p:nvSpPr>
          <p:cNvPr id="12" name="!!a">
            <a:extLst>
              <a:ext uri="{FF2B5EF4-FFF2-40B4-BE49-F238E27FC236}">
                <a16:creationId xmlns:a16="http://schemas.microsoft.com/office/drawing/2014/main" id="{27C440C2-28EC-FDC9-90E0-AEED27A0EAC0}"/>
              </a:ext>
            </a:extLst>
          </p:cNvPr>
          <p:cNvSpPr txBox="1">
            <a:spLocks/>
          </p:cNvSpPr>
          <p:nvPr/>
        </p:nvSpPr>
        <p:spPr>
          <a:xfrm>
            <a:off x="5252720" y="4665547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新增工单</a:t>
            </a: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E492F5DD-4D8D-D37A-7032-57E0F0ACB005}"/>
              </a:ext>
            </a:extLst>
          </p:cNvPr>
          <p:cNvSpPr txBox="1">
            <a:spLocks/>
          </p:cNvSpPr>
          <p:nvPr/>
        </p:nvSpPr>
        <p:spPr>
          <a:xfrm>
            <a:off x="5252720" y="509265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查询工单详情</a:t>
            </a:r>
          </a:p>
        </p:txBody>
      </p:sp>
    </p:spTree>
    <p:extLst>
      <p:ext uri="{BB962C8B-B14F-4D97-AF65-F5344CB8AC3E}">
        <p14:creationId xmlns:p14="http://schemas.microsoft.com/office/powerpoint/2010/main" val="649606754"/>
      </p:ext>
    </p:extLst>
  </p:cSld>
  <p:clrMapOvr>
    <a:masterClrMapping/>
  </p:clrMapOvr>
  <p:transition spd="slow">
    <p:push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运维和运营新增工单共享一套后端接口</a:t>
            </a:r>
          </a:p>
          <a:p>
            <a:pPr algn="just">
              <a:spcBef>
                <a:spcPts val="600"/>
              </a:spcBef>
            </a:pPr>
            <a:r>
              <a:rPr lang="en-US" altLang="zh-CN">
                <a:latin typeface="+mn-ea"/>
              </a:rPr>
              <a:t>      </a:t>
            </a:r>
            <a:r>
              <a:rPr lang="zh-CN" altLang="en-US">
                <a:latin typeface="+mn-ea"/>
              </a:rPr>
              <a:t>运维工单：投放工单、撤机工单、维修工单                          运营工单：补货工单（补货详情）</a:t>
            </a:r>
            <a:endParaRPr lang="en-US" altLang="zh-CN">
              <a:latin typeface="+mn-ea"/>
            </a:endParaRPr>
          </a:p>
          <a:p>
            <a:pPr algn="just">
              <a:spcBef>
                <a:spcPts val="600"/>
              </a:spcBef>
            </a:pPr>
            <a:r>
              <a:rPr lang="en-US" altLang="zh-CN">
                <a:latin typeface="+mn-ea"/>
              </a:rPr>
              <a:t>      </a:t>
            </a:r>
            <a:endParaRPr lang="zh-CN" altLang="en-US">
              <a:latin typeface="+mn-ea"/>
            </a:endParaRPr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66FDB101-755F-2CB5-4299-B05D063EC0A7}"/>
              </a:ext>
            </a:extLst>
          </p:cNvPr>
          <p:cNvSpPr txBox="1">
            <a:spLocks/>
          </p:cNvSpPr>
          <p:nvPr/>
        </p:nvSpPr>
        <p:spPr>
          <a:xfrm>
            <a:off x="710878" y="942193"/>
            <a:ext cx="5973761" cy="637267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新增工单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448B4E-100B-295E-DA4C-2C717FAFA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82" y="2733601"/>
            <a:ext cx="4172866" cy="284268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8966682-CA60-3545-A082-2F1A39509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878" y="2733600"/>
            <a:ext cx="3829810" cy="284268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653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a">
            <a:extLst>
              <a:ext uri="{FF2B5EF4-FFF2-40B4-BE49-F238E27FC236}">
                <a16:creationId xmlns:a16="http://schemas.microsoft.com/office/drawing/2014/main" id="{66FDB101-755F-2CB5-4299-B05D063EC0A7}"/>
              </a:ext>
            </a:extLst>
          </p:cNvPr>
          <p:cNvSpPr txBox="1">
            <a:spLocks/>
          </p:cNvSpPr>
          <p:nvPr/>
        </p:nvSpPr>
        <p:spPr>
          <a:xfrm>
            <a:off x="710878" y="942193"/>
            <a:ext cx="5973761" cy="637267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新增工单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8455048-DA43-2D8E-119A-FB4E1EA12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738" y="1217320"/>
            <a:ext cx="3416716" cy="1684393"/>
          </a:xfrm>
          <a:prstGeom prst="roundRect">
            <a:avLst>
              <a:gd name="adj" fmla="val 5645"/>
            </a:avLst>
          </a:prstGeom>
          <a:ln w="6350">
            <a:solidFill>
              <a:schemeClr val="bg1">
                <a:lumMod val="75000"/>
              </a:schemeClr>
            </a:solidFill>
            <a:prstDash val="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9831788-AE4C-E175-83A9-040059776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464" y="1217320"/>
            <a:ext cx="4025699" cy="1684393"/>
          </a:xfrm>
          <a:prstGeom prst="roundRect">
            <a:avLst>
              <a:gd name="adj" fmla="val 5645"/>
            </a:avLst>
          </a:prstGeom>
          <a:ln w="6350">
            <a:solidFill>
              <a:schemeClr val="bg1">
                <a:lumMod val="75000"/>
              </a:schemeClr>
            </a:solidFill>
            <a:prstDash val="dash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99EB540-0417-365E-FB3D-1AA3EE409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8271" y="4177704"/>
            <a:ext cx="932333" cy="1302786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301B1CCA-80F6-EBAC-7B60-02CD5CF284B8}"/>
              </a:ext>
            </a:extLst>
          </p:cNvPr>
          <p:cNvGrpSpPr/>
          <p:nvPr/>
        </p:nvGrpSpPr>
        <p:grpSpPr>
          <a:xfrm>
            <a:off x="710878" y="4513552"/>
            <a:ext cx="780070" cy="786974"/>
            <a:chOff x="1288572" y="3466291"/>
            <a:chExt cx="1076475" cy="1086002"/>
          </a:xfrm>
        </p:grpSpPr>
        <p:pic>
          <p:nvPicPr>
            <p:cNvPr id="34" name="图片 0">
              <a:extLst>
                <a:ext uri="{FF2B5EF4-FFF2-40B4-BE49-F238E27FC236}">
                  <a16:creationId xmlns:a16="http://schemas.microsoft.com/office/drawing/2014/main" id="{0E26C028-0F97-2CC7-D7C9-CF0CE4C51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35" name="图片 1">
              <a:extLst>
                <a:ext uri="{FF2B5EF4-FFF2-40B4-BE49-F238E27FC236}">
                  <a16:creationId xmlns:a16="http://schemas.microsoft.com/office/drawing/2014/main" id="{22D375B8-0107-EF83-77F7-86AD456C5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sp>
        <p:nvSpPr>
          <p:cNvPr id="36" name="箭头: 右 35">
            <a:extLst>
              <a:ext uri="{FF2B5EF4-FFF2-40B4-BE49-F238E27FC236}">
                <a16:creationId xmlns:a16="http://schemas.microsoft.com/office/drawing/2014/main" id="{8AAA4D8D-A8C0-F369-F125-7F74AC920E23}"/>
              </a:ext>
            </a:extLst>
          </p:cNvPr>
          <p:cNvSpPr/>
          <p:nvPr/>
        </p:nvSpPr>
        <p:spPr>
          <a:xfrm>
            <a:off x="1658505" y="4711277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70EC601E-CEEA-46A5-BA2F-C28B462E06BA}"/>
              </a:ext>
            </a:extLst>
          </p:cNvPr>
          <p:cNvSpPr/>
          <p:nvPr/>
        </p:nvSpPr>
        <p:spPr>
          <a:xfrm>
            <a:off x="4374811" y="4711277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CEE934DB-3F35-080E-E178-846B93D75052}"/>
              </a:ext>
            </a:extLst>
          </p:cNvPr>
          <p:cNvSpPr/>
          <p:nvPr/>
        </p:nvSpPr>
        <p:spPr>
          <a:xfrm>
            <a:off x="7171798" y="4711277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DE6B1E34-6769-2212-F3F0-3810BF9BAF3F}"/>
              </a:ext>
            </a:extLst>
          </p:cNvPr>
          <p:cNvSpPr/>
          <p:nvPr/>
        </p:nvSpPr>
        <p:spPr>
          <a:xfrm>
            <a:off x="9888104" y="4711277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B8001F8-E90D-B5EB-F42F-7E788696D845}"/>
              </a:ext>
            </a:extLst>
          </p:cNvPr>
          <p:cNvGrpSpPr/>
          <p:nvPr/>
        </p:nvGrpSpPr>
        <p:grpSpPr>
          <a:xfrm>
            <a:off x="2288672" y="3676094"/>
            <a:ext cx="1900517" cy="2611635"/>
            <a:chOff x="2303931" y="2912210"/>
            <a:chExt cx="1900517" cy="2611635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5374D352-5E01-AFF8-219D-D942D90CE265}"/>
                </a:ext>
              </a:extLst>
            </p:cNvPr>
            <p:cNvSpPr/>
            <p:nvPr/>
          </p:nvSpPr>
          <p:spPr>
            <a:xfrm>
              <a:off x="2303931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Controller</a:t>
              </a:r>
              <a:endPara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2" name="流程图: 文档 41">
              <a:extLst>
                <a:ext uri="{FF2B5EF4-FFF2-40B4-BE49-F238E27FC236}">
                  <a16:creationId xmlns:a16="http://schemas.microsoft.com/office/drawing/2014/main" id="{4510F276-CE65-B2F0-6D39-60F2EB487612}"/>
                </a:ext>
              </a:extLst>
            </p:cNvPr>
            <p:cNvSpPr/>
            <p:nvPr/>
          </p:nvSpPr>
          <p:spPr>
            <a:xfrm>
              <a:off x="2303931" y="3316712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43" name="!!流程图: 文档 1">
            <a:extLst>
              <a:ext uri="{FF2B5EF4-FFF2-40B4-BE49-F238E27FC236}">
                <a16:creationId xmlns:a16="http://schemas.microsoft.com/office/drawing/2014/main" id="{F985D8EC-5470-8387-3189-8BB90DCE397F}"/>
              </a:ext>
            </a:extLst>
          </p:cNvPr>
          <p:cNvSpPr/>
          <p:nvPr/>
        </p:nvSpPr>
        <p:spPr>
          <a:xfrm>
            <a:off x="2288671" y="4076786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接收工单参数</a:t>
            </a:r>
            <a: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TaskDto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设置指派人</a:t>
            </a:r>
            <a: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新增工单并响应结果</a:t>
            </a: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F73EFB5-6546-E8B7-6219-34F04396F763}"/>
              </a:ext>
            </a:extLst>
          </p:cNvPr>
          <p:cNvGrpSpPr/>
          <p:nvPr/>
        </p:nvGrpSpPr>
        <p:grpSpPr>
          <a:xfrm>
            <a:off x="5085659" y="3676094"/>
            <a:ext cx="1900517" cy="2604049"/>
            <a:chOff x="5100918" y="2912210"/>
            <a:chExt cx="1900517" cy="2604049"/>
          </a:xfrm>
        </p:grpSpPr>
        <p:sp>
          <p:nvSpPr>
            <p:cNvPr id="45" name="流程图: 文档 44">
              <a:extLst>
                <a:ext uri="{FF2B5EF4-FFF2-40B4-BE49-F238E27FC236}">
                  <a16:creationId xmlns:a16="http://schemas.microsoft.com/office/drawing/2014/main" id="{61555EBC-8C44-2D37-2C98-617804577F1C}"/>
                </a:ext>
              </a:extLst>
            </p:cNvPr>
            <p:cNvSpPr/>
            <p:nvPr/>
          </p:nvSpPr>
          <p:spPr>
            <a:xfrm>
              <a:off x="5100918" y="3309126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778984F-FE52-2BC2-6D79-B75B54C47124}"/>
                </a:ext>
              </a:extLst>
            </p:cNvPr>
            <p:cNvSpPr/>
            <p:nvPr/>
          </p:nvSpPr>
          <p:spPr>
            <a:xfrm>
              <a:off x="5100918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Service</a:t>
              </a:r>
              <a:endPara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47" name="流程图: 文档 46">
            <a:extLst>
              <a:ext uri="{FF2B5EF4-FFF2-40B4-BE49-F238E27FC236}">
                <a16:creationId xmlns:a16="http://schemas.microsoft.com/office/drawing/2014/main" id="{E6F24D8D-3793-8621-547F-A1820001DC21}"/>
              </a:ext>
            </a:extLst>
          </p:cNvPr>
          <p:cNvSpPr/>
          <p:nvPr/>
        </p:nvSpPr>
        <p:spPr>
          <a:xfrm>
            <a:off x="5085659" y="4084585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工单业务校验</a:t>
            </a:r>
            <a:endParaRPr lang="en-US" altLang="zh-CN" sz="11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保存工单</a:t>
            </a:r>
            <a:endParaRPr lang="en-US" altLang="zh-CN" sz="11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如果是补货工单，保存工单详情</a:t>
            </a:r>
            <a:b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endParaRPr lang="en-US" altLang="zh-CN" sz="11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1B05795-437A-9C56-F4DE-2750A8532ED1}"/>
              </a:ext>
            </a:extLst>
          </p:cNvPr>
          <p:cNvGrpSpPr/>
          <p:nvPr/>
        </p:nvGrpSpPr>
        <p:grpSpPr>
          <a:xfrm>
            <a:off x="7882645" y="3676094"/>
            <a:ext cx="1900518" cy="2607825"/>
            <a:chOff x="7897904" y="2912210"/>
            <a:chExt cx="1900518" cy="2607825"/>
          </a:xfrm>
        </p:grpSpPr>
        <p:sp>
          <p:nvSpPr>
            <p:cNvPr id="49" name="流程图: 文档 48">
              <a:extLst>
                <a:ext uri="{FF2B5EF4-FFF2-40B4-BE49-F238E27FC236}">
                  <a16:creationId xmlns:a16="http://schemas.microsoft.com/office/drawing/2014/main" id="{DA578693-2075-CC3D-D091-E87193FA4879}"/>
                </a:ext>
              </a:extLst>
            </p:cNvPr>
            <p:cNvSpPr/>
            <p:nvPr/>
          </p:nvSpPr>
          <p:spPr>
            <a:xfrm>
              <a:off x="7897904" y="3312902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D7CAB584-01CB-477A-168F-02F30949D029}"/>
                </a:ext>
              </a:extLst>
            </p:cNvPr>
            <p:cNvSpPr/>
            <p:nvPr/>
          </p:nvSpPr>
          <p:spPr>
            <a:xfrm>
              <a:off x="7897905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Mapper</a:t>
              </a:r>
              <a:endPara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51" name="!!流程图: 文档 22">
            <a:extLst>
              <a:ext uri="{FF2B5EF4-FFF2-40B4-BE49-F238E27FC236}">
                <a16:creationId xmlns:a16="http://schemas.microsoft.com/office/drawing/2014/main" id="{4812D55A-3E8E-16BA-645A-1EF97867AEBF}"/>
              </a:ext>
            </a:extLst>
          </p:cNvPr>
          <p:cNvSpPr/>
          <p:nvPr/>
        </p:nvSpPr>
        <p:spPr>
          <a:xfrm>
            <a:off x="7882644" y="4076785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批量新增工单详情</a:t>
            </a:r>
          </a:p>
        </p:txBody>
      </p:sp>
    </p:spTree>
    <p:extLst>
      <p:ext uri="{BB962C8B-B14F-4D97-AF65-F5344CB8AC3E}">
        <p14:creationId xmlns:p14="http://schemas.microsoft.com/office/powerpoint/2010/main" val="95326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3" grpId="0" animBg="1"/>
      <p:bldP spid="47" grpId="0" animBg="1"/>
      <p:bldP spid="51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矩形: 对角圆角 17">
            <a:extLst>
              <a:ext uri="{FF2B5EF4-FFF2-40B4-BE49-F238E27FC236}">
                <a16:creationId xmlns:a16="http://schemas.microsoft.com/office/drawing/2014/main" id="{4C3B8050-05F3-A29D-FCF8-C9A1CD90891C}"/>
              </a:ext>
            </a:extLst>
          </p:cNvPr>
          <p:cNvSpPr/>
          <p:nvPr/>
        </p:nvSpPr>
        <p:spPr>
          <a:xfrm>
            <a:off x="6492847" y="779046"/>
            <a:ext cx="4967632" cy="5758388"/>
          </a:xfrm>
          <a:prstGeom prst="round2DiagRect">
            <a:avLst>
              <a:gd name="adj1" fmla="val 2478"/>
              <a:gd name="adj2" fmla="val 2301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BCC16CE-14A0-C18F-E5AA-0376DDCFC2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3"/>
            <a:ext cx="6495865" cy="3549456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查询售货机是否存在</a:t>
            </a:r>
            <a:endParaRPr lang="en-US" altLang="zh-CN" sz="14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校验售货机状态与工单类型是否相符</a:t>
            </a:r>
            <a:endParaRPr lang="en-US" altLang="zh-CN" sz="14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检查设备是否有未完成的同类型工单</a:t>
            </a:r>
            <a:endParaRPr lang="en-US" altLang="zh-CN" sz="14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查询并校验员工是否存在</a:t>
            </a:r>
            <a:endParaRPr lang="en-US" altLang="zh-CN" sz="14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校验员工区域是否匹配</a:t>
            </a:r>
            <a:endParaRPr lang="en-US" altLang="zh-CN" sz="14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CN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TaskDto-&gt;Task</a:t>
            </a: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并补充属性，保存工单</a:t>
            </a:r>
            <a:endParaRPr lang="en-US" altLang="zh-CN" sz="14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判断是否为补货工单</a:t>
            </a:r>
            <a:endParaRPr lang="en-US" altLang="zh-CN" sz="14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altLang="zh-CN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TaskDetailsDto-&gt;TaskDetails</a:t>
            </a:r>
            <a:r>
              <a: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并补充属性，批量保存</a:t>
            </a:r>
            <a:endParaRPr lang="en-US" altLang="zh-CN" sz="14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E0FB87C-0CCE-4778-8177-0E35FCF09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新增工单</a:t>
            </a:r>
            <a:r>
              <a:rPr lang="en-US" altLang="zh-CN"/>
              <a:t>-</a:t>
            </a:r>
            <a:r>
              <a:rPr lang="zh-CN" altLang="en-US"/>
              <a:t>流程</a:t>
            </a:r>
          </a:p>
        </p:txBody>
      </p:sp>
      <p:sp>
        <p:nvSpPr>
          <p:cNvPr id="5" name="流程图: 决策 4">
            <a:extLst>
              <a:ext uri="{FF2B5EF4-FFF2-40B4-BE49-F238E27FC236}">
                <a16:creationId xmlns:a16="http://schemas.microsoft.com/office/drawing/2014/main" id="{A62A6B46-A8D3-EE1D-27F9-830B324D92C7}"/>
              </a:ext>
            </a:extLst>
          </p:cNvPr>
          <p:cNvSpPr/>
          <p:nvPr/>
        </p:nvSpPr>
        <p:spPr>
          <a:xfrm>
            <a:off x="7805312" y="1666023"/>
            <a:ext cx="1440000" cy="576000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校验同类型工单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311141-EE36-B98C-8738-C1F34A7CBD4A}"/>
              </a:ext>
            </a:extLst>
          </p:cNvPr>
          <p:cNvSpPr/>
          <p:nvPr/>
        </p:nvSpPr>
        <p:spPr>
          <a:xfrm>
            <a:off x="7884873" y="3482687"/>
            <a:ext cx="1440000" cy="504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保存工单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654D674-78A5-34FE-E750-0FF4E9FDCC84}"/>
              </a:ext>
            </a:extLst>
          </p:cNvPr>
          <p:cNvCxnSpPr>
            <a:cxnSpLocks/>
          </p:cNvCxnSpPr>
          <p:nvPr/>
        </p:nvCxnSpPr>
        <p:spPr>
          <a:xfrm flipH="1">
            <a:off x="8525312" y="1409954"/>
            <a:ext cx="1" cy="26100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48">
            <a:extLst>
              <a:ext uri="{FF2B5EF4-FFF2-40B4-BE49-F238E27FC236}">
                <a16:creationId xmlns:a16="http://schemas.microsoft.com/office/drawing/2014/main" id="{227408C0-DF90-203A-2C07-AF2FD4913AC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715866" y="4656505"/>
            <a:ext cx="375619" cy="1620000"/>
          </a:xfrm>
          <a:prstGeom prst="bentConnector3">
            <a:avLst>
              <a:gd name="adj1" fmla="val -57778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EAACFEC-1366-D116-B503-9D0F2F909600}"/>
              </a:ext>
            </a:extLst>
          </p:cNvPr>
          <p:cNvSpPr txBox="1"/>
          <p:nvPr/>
        </p:nvSpPr>
        <p:spPr>
          <a:xfrm>
            <a:off x="7027167" y="5328005"/>
            <a:ext cx="316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否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流程图: 决策 34">
            <a:extLst>
              <a:ext uri="{FF2B5EF4-FFF2-40B4-BE49-F238E27FC236}">
                <a16:creationId xmlns:a16="http://schemas.microsoft.com/office/drawing/2014/main" id="{7FC81DC1-3FBC-32DE-8100-7DDEDCAD1A89}"/>
              </a:ext>
            </a:extLst>
          </p:cNvPr>
          <p:cNvSpPr/>
          <p:nvPr/>
        </p:nvSpPr>
        <p:spPr>
          <a:xfrm>
            <a:off x="7796276" y="833954"/>
            <a:ext cx="1440000" cy="576000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校验       售货机</a:t>
            </a:r>
          </a:p>
        </p:txBody>
      </p:sp>
      <p:sp>
        <p:nvSpPr>
          <p:cNvPr id="44" name="流程图: 决策 43">
            <a:extLst>
              <a:ext uri="{FF2B5EF4-FFF2-40B4-BE49-F238E27FC236}">
                <a16:creationId xmlns:a16="http://schemas.microsoft.com/office/drawing/2014/main" id="{5EC68C8F-26F7-6225-49D3-28364FEADBAF}"/>
              </a:ext>
            </a:extLst>
          </p:cNvPr>
          <p:cNvSpPr/>
          <p:nvPr/>
        </p:nvSpPr>
        <p:spPr>
          <a:xfrm>
            <a:off x="7813797" y="2585751"/>
            <a:ext cx="1440000" cy="576000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校验员工</a:t>
            </a: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2C2B067-318A-5E6A-041E-B262482BDB82}"/>
              </a:ext>
            </a:extLst>
          </p:cNvPr>
          <p:cNvCxnSpPr>
            <a:cxnSpLocks/>
          </p:cNvCxnSpPr>
          <p:nvPr/>
        </p:nvCxnSpPr>
        <p:spPr>
          <a:xfrm flipH="1">
            <a:off x="8533797" y="2277379"/>
            <a:ext cx="1" cy="26100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8E8413A-C436-4790-F398-74A8C66FB413}"/>
              </a:ext>
            </a:extLst>
          </p:cNvPr>
          <p:cNvCxnSpPr>
            <a:cxnSpLocks/>
          </p:cNvCxnSpPr>
          <p:nvPr/>
        </p:nvCxnSpPr>
        <p:spPr>
          <a:xfrm flipH="1">
            <a:off x="8525312" y="3191717"/>
            <a:ext cx="1" cy="26100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流程图: 决策 53">
            <a:extLst>
              <a:ext uri="{FF2B5EF4-FFF2-40B4-BE49-F238E27FC236}">
                <a16:creationId xmlns:a16="http://schemas.microsoft.com/office/drawing/2014/main" id="{A3AE4656-6DC4-06A9-C5C3-4FFA6C1CE06C}"/>
              </a:ext>
            </a:extLst>
          </p:cNvPr>
          <p:cNvSpPr/>
          <p:nvPr/>
        </p:nvSpPr>
        <p:spPr>
          <a:xfrm>
            <a:off x="7813797" y="4339593"/>
            <a:ext cx="1440000" cy="576000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是否补货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080D632-2402-1D8D-E48D-AB93D21E41FC}"/>
              </a:ext>
            </a:extLst>
          </p:cNvPr>
          <p:cNvCxnSpPr>
            <a:cxnSpLocks/>
          </p:cNvCxnSpPr>
          <p:nvPr/>
        </p:nvCxnSpPr>
        <p:spPr>
          <a:xfrm flipH="1">
            <a:off x="8533797" y="4016653"/>
            <a:ext cx="1" cy="26100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856C3BD1-D240-2C76-785C-EACB7C08939C}"/>
              </a:ext>
            </a:extLst>
          </p:cNvPr>
          <p:cNvSpPr/>
          <p:nvPr/>
        </p:nvSpPr>
        <p:spPr>
          <a:xfrm>
            <a:off x="7884873" y="5247480"/>
            <a:ext cx="1440000" cy="504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保存工单详情</a:t>
            </a: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9E8287A5-A9C1-4FB1-E6A8-3576ABB51AFA}"/>
              </a:ext>
            </a:extLst>
          </p:cNvPr>
          <p:cNvSpPr/>
          <p:nvPr/>
        </p:nvSpPr>
        <p:spPr>
          <a:xfrm>
            <a:off x="8194108" y="6035313"/>
            <a:ext cx="821530" cy="393927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结束</a:t>
            </a: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4DD8295B-12F4-0DBA-4E5C-951E3FEA71D2}"/>
              </a:ext>
            </a:extLst>
          </p:cNvPr>
          <p:cNvCxnSpPr>
            <a:cxnSpLocks/>
          </p:cNvCxnSpPr>
          <p:nvPr/>
        </p:nvCxnSpPr>
        <p:spPr>
          <a:xfrm flipH="1">
            <a:off x="8543042" y="4968365"/>
            <a:ext cx="1" cy="26100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7DC3E9FB-1E17-F8A6-187C-D6A0E95923C0}"/>
              </a:ext>
            </a:extLst>
          </p:cNvPr>
          <p:cNvCxnSpPr>
            <a:cxnSpLocks/>
          </p:cNvCxnSpPr>
          <p:nvPr/>
        </p:nvCxnSpPr>
        <p:spPr>
          <a:xfrm flipH="1">
            <a:off x="8565349" y="5774309"/>
            <a:ext cx="1" cy="26100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8895BBB-B6C7-1C81-B639-58EFDF7A25AC}"/>
              </a:ext>
            </a:extLst>
          </p:cNvPr>
          <p:cNvSpPr/>
          <p:nvPr/>
        </p:nvSpPr>
        <p:spPr>
          <a:xfrm>
            <a:off x="9910527" y="2677177"/>
            <a:ext cx="1186705" cy="393927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异常提示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51150C2-F353-186D-6E53-711D66878C05}"/>
              </a:ext>
            </a:extLst>
          </p:cNvPr>
          <p:cNvSpPr txBox="1"/>
          <p:nvPr/>
        </p:nvSpPr>
        <p:spPr>
          <a:xfrm>
            <a:off x="8085568" y="1414876"/>
            <a:ext cx="32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A5E7F74-6181-EA19-2786-6BEED921FA6B}"/>
              </a:ext>
            </a:extLst>
          </p:cNvPr>
          <p:cNvSpPr txBox="1"/>
          <p:nvPr/>
        </p:nvSpPr>
        <p:spPr>
          <a:xfrm>
            <a:off x="8095192" y="2278786"/>
            <a:ext cx="32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A7283FA-6D37-AE11-8435-8E884F590E2A}"/>
              </a:ext>
            </a:extLst>
          </p:cNvPr>
          <p:cNvSpPr txBox="1"/>
          <p:nvPr/>
        </p:nvSpPr>
        <p:spPr>
          <a:xfrm>
            <a:off x="8143538" y="3161751"/>
            <a:ext cx="32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45D76CB-7336-F31C-7E8C-1F4B3C0AC5C4}"/>
              </a:ext>
            </a:extLst>
          </p:cNvPr>
          <p:cNvSpPr txBox="1"/>
          <p:nvPr/>
        </p:nvSpPr>
        <p:spPr>
          <a:xfrm>
            <a:off x="8089807" y="4947652"/>
            <a:ext cx="32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1BE329B-D2E7-1911-64D7-7FF2EEE2049B}"/>
              </a:ext>
            </a:extLst>
          </p:cNvPr>
          <p:cNvSpPr txBox="1"/>
          <p:nvPr/>
        </p:nvSpPr>
        <p:spPr>
          <a:xfrm>
            <a:off x="9939429" y="876985"/>
            <a:ext cx="316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否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78" name="直接箭头连接符 66">
            <a:extLst>
              <a:ext uri="{FF2B5EF4-FFF2-40B4-BE49-F238E27FC236}">
                <a16:creationId xmlns:a16="http://schemas.microsoft.com/office/drawing/2014/main" id="{A2D188F9-2BA4-FBEA-7588-C2C60B6689A9}"/>
              </a:ext>
            </a:extLst>
          </p:cNvPr>
          <p:cNvCxnSpPr>
            <a:cxnSpLocks/>
            <a:endCxn id="70" idx="0"/>
          </p:cNvCxnSpPr>
          <p:nvPr/>
        </p:nvCxnSpPr>
        <p:spPr>
          <a:xfrm rot="16200000" flipH="1">
            <a:off x="9123295" y="1296592"/>
            <a:ext cx="1531956" cy="1229214"/>
          </a:xfrm>
          <a:prstGeom prst="bentConnector3">
            <a:avLst>
              <a:gd name="adj1" fmla="val -76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A45A5C8D-4A5E-E584-48ED-D11CE319626A}"/>
              </a:ext>
            </a:extLst>
          </p:cNvPr>
          <p:cNvSpPr txBox="1"/>
          <p:nvPr/>
        </p:nvSpPr>
        <p:spPr>
          <a:xfrm>
            <a:off x="9910527" y="1688732"/>
            <a:ext cx="316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否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83" name="直接箭头连接符 66">
            <a:extLst>
              <a:ext uri="{FF2B5EF4-FFF2-40B4-BE49-F238E27FC236}">
                <a16:creationId xmlns:a16="http://schemas.microsoft.com/office/drawing/2014/main" id="{67C34A41-1330-308D-E577-73CA12402DF5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245764" y="1956968"/>
            <a:ext cx="1258116" cy="720209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63E2C721-6EBF-4156-81C3-F62B493276B1}"/>
              </a:ext>
            </a:extLst>
          </p:cNvPr>
          <p:cNvSpPr txBox="1"/>
          <p:nvPr/>
        </p:nvSpPr>
        <p:spPr>
          <a:xfrm>
            <a:off x="9423000" y="2635492"/>
            <a:ext cx="316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否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94" name="直接箭头连接符 66">
            <a:extLst>
              <a:ext uri="{FF2B5EF4-FFF2-40B4-BE49-F238E27FC236}">
                <a16:creationId xmlns:a16="http://schemas.microsoft.com/office/drawing/2014/main" id="{2E414615-0456-76D5-65FA-57E2BEC6B732}"/>
              </a:ext>
            </a:extLst>
          </p:cNvPr>
          <p:cNvCxnSpPr>
            <a:cxnSpLocks/>
          </p:cNvCxnSpPr>
          <p:nvPr/>
        </p:nvCxnSpPr>
        <p:spPr>
          <a:xfrm>
            <a:off x="9303853" y="2870806"/>
            <a:ext cx="585654" cy="3335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38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20" grpId="0"/>
      <p:bldP spid="35" grpId="0" animBg="1"/>
      <p:bldP spid="44" grpId="0" animBg="1"/>
      <p:bldP spid="54" grpId="0" animBg="1"/>
      <p:bldP spid="56" grpId="0" animBg="1"/>
      <p:bldP spid="57" grpId="0" animBg="1"/>
      <p:bldP spid="70" grpId="0" animBg="1"/>
      <p:bldP spid="71" grpId="0"/>
      <p:bldP spid="72" grpId="0"/>
      <p:bldP spid="73" grpId="0"/>
      <p:bldP spid="74" grpId="0"/>
      <p:bldP spid="76" grpId="0"/>
      <p:bldP spid="82" grpId="0"/>
      <p:bldP spid="9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A84F80-FD29-F519-F087-EFBE35C15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518" y="1916113"/>
            <a:ext cx="5545239" cy="2698220"/>
          </a:xfrm>
          <a:prstGeom prst="roundRect">
            <a:avLst>
              <a:gd name="adj" fmla="val 342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C869490-22F1-B063-9ABE-116A26BBC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453" y="2339092"/>
            <a:ext cx="5545239" cy="2580014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AIGC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国内常见的通用大模型（</a:t>
            </a:r>
            <a:r>
              <a:rPr lang="en-US" altLang="zh-CN">
                <a:latin typeface="Consolas" panose="020B0609020204030204" pitchFamily="49" charset="0"/>
              </a:rPr>
              <a:t>AGI</a:t>
            </a:r>
            <a:r>
              <a:rPr lang="zh-CN" altLang="en-US">
                <a:latin typeface="Consolas" panose="020B0609020204030204" pitchFamily="49" charset="0"/>
              </a:rPr>
              <a:t>）产品：</a:t>
            </a:r>
            <a:endParaRPr lang="en-US" altLang="zh-CN"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b="1"/>
              <a:t>文心一言    </a:t>
            </a:r>
            <a:endParaRPr lang="en-US" altLang="zh-CN" b="1"/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b="1"/>
              <a:t>讯飞星火</a:t>
            </a:r>
            <a:endParaRPr lang="en-US" altLang="zh-CN" b="1"/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b="1"/>
              <a:t>通义千问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/>
              <a:t>KIMI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DC032F9-F67C-FC60-68CD-B22C7D2BD1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72"/>
          <a:stretch/>
        </p:blipFill>
        <p:spPr>
          <a:xfrm>
            <a:off x="5571207" y="2597767"/>
            <a:ext cx="5545239" cy="2719358"/>
          </a:xfrm>
          <a:prstGeom prst="roundRect">
            <a:avLst>
              <a:gd name="adj" fmla="val 342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7D89273-E7F7-3D40-56FB-E5F220AA81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67" r="3460"/>
          <a:stretch/>
        </p:blipFill>
        <p:spPr>
          <a:xfrm>
            <a:off x="6220947" y="3244043"/>
            <a:ext cx="5635764" cy="2698220"/>
          </a:xfrm>
          <a:prstGeom prst="roundRect">
            <a:avLst>
              <a:gd name="adj" fmla="val 342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9592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2720" y="271303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工单管理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09</a:t>
            </a:r>
            <a:endParaRPr lang="zh-CN" altLang="en-US"/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25C5AF9A-20C1-17F3-60B7-E621416245C8}"/>
              </a:ext>
            </a:extLst>
          </p:cNvPr>
          <p:cNvSpPr txBox="1">
            <a:spLocks/>
          </p:cNvSpPr>
          <p:nvPr/>
        </p:nvSpPr>
        <p:spPr>
          <a:xfrm>
            <a:off x="5252720" y="338423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生成基础代码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567E797C-3D5B-5FF5-C3B6-E1542CE33544}"/>
              </a:ext>
            </a:extLst>
          </p:cNvPr>
          <p:cNvSpPr txBox="1">
            <a:spLocks/>
          </p:cNvSpPr>
          <p:nvPr/>
        </p:nvSpPr>
        <p:spPr>
          <a:xfrm>
            <a:off x="5252720" y="3811337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查询工单列表</a:t>
            </a:r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BC9134B5-9149-33F2-98DB-A345545A8BE5}"/>
              </a:ext>
            </a:extLst>
          </p:cNvPr>
          <p:cNvSpPr txBox="1">
            <a:spLocks/>
          </p:cNvSpPr>
          <p:nvPr/>
        </p:nvSpPr>
        <p:spPr>
          <a:xfrm>
            <a:off x="5252720" y="423844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获取人员列表</a:t>
            </a: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27C440C2-28EC-FDC9-90E0-AEED27A0EAC0}"/>
              </a:ext>
            </a:extLst>
          </p:cNvPr>
          <p:cNvSpPr txBox="1">
            <a:spLocks/>
          </p:cNvSpPr>
          <p:nvPr/>
        </p:nvSpPr>
        <p:spPr>
          <a:xfrm>
            <a:off x="5252720" y="4665547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新增工单</a:t>
            </a:r>
          </a:p>
        </p:txBody>
      </p:sp>
      <p:sp>
        <p:nvSpPr>
          <p:cNvPr id="13" name="!!a">
            <a:extLst>
              <a:ext uri="{FF2B5EF4-FFF2-40B4-BE49-F238E27FC236}">
                <a16:creationId xmlns:a16="http://schemas.microsoft.com/office/drawing/2014/main" id="{E492F5DD-4D8D-D37A-7032-57E0F0ACB005}"/>
              </a:ext>
            </a:extLst>
          </p:cNvPr>
          <p:cNvSpPr txBox="1">
            <a:spLocks/>
          </p:cNvSpPr>
          <p:nvPr/>
        </p:nvSpPr>
        <p:spPr>
          <a:xfrm>
            <a:off x="5252720" y="509265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查询工单详情</a:t>
            </a:r>
          </a:p>
        </p:txBody>
      </p:sp>
    </p:spTree>
    <p:extLst>
      <p:ext uri="{BB962C8B-B14F-4D97-AF65-F5344CB8AC3E}">
        <p14:creationId xmlns:p14="http://schemas.microsoft.com/office/powerpoint/2010/main" val="985916471"/>
      </p:ext>
    </p:extLst>
  </p:cSld>
  <p:clrMapOvr>
    <a:masterClrMapping/>
  </p:clrMapOvr>
  <p:transition spd="slow">
    <p:push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管理员查看运维、运营工单详情</a:t>
            </a:r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66FDB101-755F-2CB5-4299-B05D063EC0A7}"/>
              </a:ext>
            </a:extLst>
          </p:cNvPr>
          <p:cNvSpPr txBox="1">
            <a:spLocks/>
          </p:cNvSpPr>
          <p:nvPr/>
        </p:nvSpPr>
        <p:spPr>
          <a:xfrm>
            <a:off x="710878" y="942193"/>
            <a:ext cx="5973761" cy="637267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查询工单详情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3FC73B7-D272-32F8-14C9-F6C38FB5A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29" y="2426988"/>
            <a:ext cx="3665046" cy="3145749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6C93231-7031-17BA-C3B5-4ED3940C1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622" y="2437497"/>
            <a:ext cx="3344506" cy="31464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408844E-DAA1-CF8A-9F88-45A3B17E6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142" y="2437497"/>
            <a:ext cx="3393632" cy="3145749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0569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对于未完成的工单，管理员可以进行取消操作</a:t>
            </a:r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66FDB101-755F-2CB5-4299-B05D063EC0A7}"/>
              </a:ext>
            </a:extLst>
          </p:cNvPr>
          <p:cNvSpPr txBox="1">
            <a:spLocks/>
          </p:cNvSpPr>
          <p:nvPr/>
        </p:nvSpPr>
        <p:spPr>
          <a:xfrm>
            <a:off x="710878" y="942193"/>
            <a:ext cx="5973761" cy="637267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查询工单详情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D44C20-E7B2-E202-E4AC-16D36BFD7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628" y="2312988"/>
            <a:ext cx="4087864" cy="3508659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0942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对于未完成的工单，管理员可以进行取消操作</a:t>
            </a:r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66FDB101-755F-2CB5-4299-B05D063EC0A7}"/>
              </a:ext>
            </a:extLst>
          </p:cNvPr>
          <p:cNvSpPr txBox="1">
            <a:spLocks/>
          </p:cNvSpPr>
          <p:nvPr/>
        </p:nvSpPr>
        <p:spPr>
          <a:xfrm>
            <a:off x="710878" y="942193"/>
            <a:ext cx="5973761" cy="637267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查询工单详情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CD8886-3052-47CB-0511-779042E0A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405" y="4179824"/>
            <a:ext cx="932333" cy="130278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3F85916-0780-D75B-5A43-D689197A72DF}"/>
              </a:ext>
            </a:extLst>
          </p:cNvPr>
          <p:cNvGrpSpPr/>
          <p:nvPr/>
        </p:nvGrpSpPr>
        <p:grpSpPr>
          <a:xfrm>
            <a:off x="942012" y="4515672"/>
            <a:ext cx="780070" cy="786974"/>
            <a:chOff x="1288572" y="3466291"/>
            <a:chExt cx="1076475" cy="1086002"/>
          </a:xfrm>
        </p:grpSpPr>
        <p:pic>
          <p:nvPicPr>
            <p:cNvPr id="10" name="图片 0">
              <a:extLst>
                <a:ext uri="{FF2B5EF4-FFF2-40B4-BE49-F238E27FC236}">
                  <a16:creationId xmlns:a16="http://schemas.microsoft.com/office/drawing/2014/main" id="{553925A1-7DDE-3212-B116-1906D293E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13" name="图片 1">
              <a:extLst>
                <a:ext uri="{FF2B5EF4-FFF2-40B4-BE49-F238E27FC236}">
                  <a16:creationId xmlns:a16="http://schemas.microsoft.com/office/drawing/2014/main" id="{B061BE9B-3DF0-1388-C576-0747BFEAD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sp>
        <p:nvSpPr>
          <p:cNvPr id="14" name="箭头: 右 13">
            <a:extLst>
              <a:ext uri="{FF2B5EF4-FFF2-40B4-BE49-F238E27FC236}">
                <a16:creationId xmlns:a16="http://schemas.microsoft.com/office/drawing/2014/main" id="{327ECC9F-7E49-9DC9-95A8-F30FD7463B25}"/>
              </a:ext>
            </a:extLst>
          </p:cNvPr>
          <p:cNvSpPr/>
          <p:nvPr/>
        </p:nvSpPr>
        <p:spPr>
          <a:xfrm>
            <a:off x="1889639" y="4713397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4A793F80-5126-E7AF-9614-0AEF895F0880}"/>
              </a:ext>
            </a:extLst>
          </p:cNvPr>
          <p:cNvSpPr/>
          <p:nvPr/>
        </p:nvSpPr>
        <p:spPr>
          <a:xfrm>
            <a:off x="4605945" y="4713397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893A317D-D0A1-6C6A-A46D-A0DB79E6AA85}"/>
              </a:ext>
            </a:extLst>
          </p:cNvPr>
          <p:cNvSpPr/>
          <p:nvPr/>
        </p:nvSpPr>
        <p:spPr>
          <a:xfrm>
            <a:off x="7402932" y="4713397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09459D32-ABDE-63B8-BCBB-A7E92BC8EDBC}"/>
              </a:ext>
            </a:extLst>
          </p:cNvPr>
          <p:cNvSpPr/>
          <p:nvPr/>
        </p:nvSpPr>
        <p:spPr>
          <a:xfrm>
            <a:off x="10119238" y="4713397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B430D06-414D-F459-5547-47023E900DF6}"/>
              </a:ext>
            </a:extLst>
          </p:cNvPr>
          <p:cNvGrpSpPr/>
          <p:nvPr/>
        </p:nvGrpSpPr>
        <p:grpSpPr>
          <a:xfrm>
            <a:off x="2519806" y="3678214"/>
            <a:ext cx="1900517" cy="2611635"/>
            <a:chOff x="2303931" y="2912210"/>
            <a:chExt cx="1900517" cy="2611635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FE6A4A-09CF-5AC2-79D6-4EF58BDF73D2}"/>
                </a:ext>
              </a:extLst>
            </p:cNvPr>
            <p:cNvSpPr/>
            <p:nvPr/>
          </p:nvSpPr>
          <p:spPr>
            <a:xfrm>
              <a:off x="2303931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Controller</a:t>
              </a:r>
              <a:endPara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0" name="流程图: 文档 19">
              <a:extLst>
                <a:ext uri="{FF2B5EF4-FFF2-40B4-BE49-F238E27FC236}">
                  <a16:creationId xmlns:a16="http://schemas.microsoft.com/office/drawing/2014/main" id="{171DDB3E-A579-2229-9640-CE7CDF59B542}"/>
                </a:ext>
              </a:extLst>
            </p:cNvPr>
            <p:cNvSpPr/>
            <p:nvPr/>
          </p:nvSpPr>
          <p:spPr>
            <a:xfrm>
              <a:off x="2303931" y="3316712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!!流程图: 文档 1">
            <a:extLst>
              <a:ext uri="{FF2B5EF4-FFF2-40B4-BE49-F238E27FC236}">
                <a16:creationId xmlns:a16="http://schemas.microsoft.com/office/drawing/2014/main" id="{A5E9DB56-37F2-F918-814C-06294CD241B9}"/>
              </a:ext>
            </a:extLst>
          </p:cNvPr>
          <p:cNvSpPr/>
          <p:nvPr/>
        </p:nvSpPr>
        <p:spPr>
          <a:xfrm>
            <a:off x="2519805" y="4078906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接收前端参数</a:t>
            </a:r>
            <a: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Task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取消工单</a:t>
            </a:r>
            <a:endParaRPr lang="en-US" altLang="zh-CN" sz="11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响应结果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445721D-7842-0CD4-D8CF-82FC219FA24C}"/>
              </a:ext>
            </a:extLst>
          </p:cNvPr>
          <p:cNvGrpSpPr/>
          <p:nvPr/>
        </p:nvGrpSpPr>
        <p:grpSpPr>
          <a:xfrm>
            <a:off x="5316793" y="3678214"/>
            <a:ext cx="1900517" cy="2615624"/>
            <a:chOff x="5100918" y="2912210"/>
            <a:chExt cx="1900517" cy="2615624"/>
          </a:xfrm>
        </p:grpSpPr>
        <p:sp>
          <p:nvSpPr>
            <p:cNvPr id="23" name="流程图: 文档 22">
              <a:extLst>
                <a:ext uri="{FF2B5EF4-FFF2-40B4-BE49-F238E27FC236}">
                  <a16:creationId xmlns:a16="http://schemas.microsoft.com/office/drawing/2014/main" id="{6511479A-9604-A952-D6FC-A001286E89C6}"/>
                </a:ext>
              </a:extLst>
            </p:cNvPr>
            <p:cNvSpPr/>
            <p:nvPr/>
          </p:nvSpPr>
          <p:spPr>
            <a:xfrm>
              <a:off x="5100918" y="3320701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8E91607-42D0-6A16-8E8A-5CE69D7B1D10}"/>
                </a:ext>
              </a:extLst>
            </p:cNvPr>
            <p:cNvSpPr/>
            <p:nvPr/>
          </p:nvSpPr>
          <p:spPr>
            <a:xfrm>
              <a:off x="5100918" y="2912210"/>
              <a:ext cx="1900517" cy="4084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Service</a:t>
              </a:r>
              <a:endPara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5" name="流程图: 文档 24">
            <a:extLst>
              <a:ext uri="{FF2B5EF4-FFF2-40B4-BE49-F238E27FC236}">
                <a16:creationId xmlns:a16="http://schemas.microsoft.com/office/drawing/2014/main" id="{A49E3D37-B044-6514-D72F-8110C4E58E54}"/>
              </a:ext>
            </a:extLst>
          </p:cNvPr>
          <p:cNvSpPr/>
          <p:nvPr/>
        </p:nvSpPr>
        <p:spPr>
          <a:xfrm>
            <a:off x="5316793" y="4105861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判断工单状态是否可以取消</a:t>
            </a:r>
            <a:endParaRPr lang="en-US" altLang="zh-CN" sz="11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设置更新字段</a:t>
            </a:r>
            <a:endParaRPr lang="en-US" altLang="zh-CN" sz="1100"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</a:t>
            </a:r>
            <a: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mapper</a:t>
            </a: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更新工单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BA8C6C5-2D08-561A-89DC-7A6B5BAACB8F}"/>
              </a:ext>
            </a:extLst>
          </p:cNvPr>
          <p:cNvGrpSpPr/>
          <p:nvPr/>
        </p:nvGrpSpPr>
        <p:grpSpPr>
          <a:xfrm>
            <a:off x="8113779" y="3678214"/>
            <a:ext cx="1900518" cy="2607825"/>
            <a:chOff x="7897904" y="2912210"/>
            <a:chExt cx="1900518" cy="2607825"/>
          </a:xfrm>
        </p:grpSpPr>
        <p:sp>
          <p:nvSpPr>
            <p:cNvPr id="27" name="流程图: 文档 26">
              <a:extLst>
                <a:ext uri="{FF2B5EF4-FFF2-40B4-BE49-F238E27FC236}">
                  <a16:creationId xmlns:a16="http://schemas.microsoft.com/office/drawing/2014/main" id="{B63D8C68-752E-65D0-96E0-CA1A3D937017}"/>
                </a:ext>
              </a:extLst>
            </p:cNvPr>
            <p:cNvSpPr/>
            <p:nvPr/>
          </p:nvSpPr>
          <p:spPr>
            <a:xfrm>
              <a:off x="7897904" y="3312902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B3335B4-66CF-70F9-A107-D8819AF85E52}"/>
                </a:ext>
              </a:extLst>
            </p:cNvPr>
            <p:cNvSpPr/>
            <p:nvPr/>
          </p:nvSpPr>
          <p:spPr>
            <a:xfrm>
              <a:off x="7897905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Mapper</a:t>
              </a:r>
              <a:endPara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9" name="!!流程图: 文档 22">
            <a:extLst>
              <a:ext uri="{FF2B5EF4-FFF2-40B4-BE49-F238E27FC236}">
                <a16:creationId xmlns:a16="http://schemas.microsoft.com/office/drawing/2014/main" id="{25E0859F-3E2E-D298-8552-196868FFC922}"/>
              </a:ext>
            </a:extLst>
          </p:cNvPr>
          <p:cNvSpPr/>
          <p:nvPr/>
        </p:nvSpPr>
        <p:spPr>
          <a:xfrm>
            <a:off x="8113778" y="4078905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en-US" altLang="zh-CN" sz="1200" b="1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复用若依生成的更新工单方法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D44C20-E7B2-E202-E4AC-16D36BFD7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545" y="991470"/>
            <a:ext cx="2573468" cy="2208836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872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9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运营工单页面可以查看补货详情</a:t>
            </a:r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66FDB101-755F-2CB5-4299-B05D063EC0A7}"/>
              </a:ext>
            </a:extLst>
          </p:cNvPr>
          <p:cNvSpPr txBox="1">
            <a:spLocks/>
          </p:cNvSpPr>
          <p:nvPr/>
        </p:nvSpPr>
        <p:spPr>
          <a:xfrm>
            <a:off x="710878" y="942193"/>
            <a:ext cx="5973761" cy="637267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查询工单详情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F7C604-DD20-CA7C-A774-90FFDCA15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79" y="2291665"/>
            <a:ext cx="3485552" cy="395106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F02F4C-15B4-12F4-563E-86BF77C0D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312988"/>
            <a:ext cx="4625726" cy="2291419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7996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运营工单页面可以查看补货详情</a:t>
            </a:r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66FDB101-755F-2CB5-4299-B05D063EC0A7}"/>
              </a:ext>
            </a:extLst>
          </p:cNvPr>
          <p:cNvSpPr txBox="1">
            <a:spLocks/>
          </p:cNvSpPr>
          <p:nvPr/>
        </p:nvSpPr>
        <p:spPr>
          <a:xfrm>
            <a:off x="710878" y="942193"/>
            <a:ext cx="5973761" cy="637267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查询工单详情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CD8886-3052-47CB-0511-779042E0A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405" y="4179824"/>
            <a:ext cx="932333" cy="1302786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3F85916-0780-D75B-5A43-D689197A72DF}"/>
              </a:ext>
            </a:extLst>
          </p:cNvPr>
          <p:cNvGrpSpPr/>
          <p:nvPr/>
        </p:nvGrpSpPr>
        <p:grpSpPr>
          <a:xfrm>
            <a:off x="942012" y="4515672"/>
            <a:ext cx="780070" cy="786974"/>
            <a:chOff x="1288572" y="3466291"/>
            <a:chExt cx="1076475" cy="1086002"/>
          </a:xfrm>
        </p:grpSpPr>
        <p:pic>
          <p:nvPicPr>
            <p:cNvPr id="10" name="图片 0">
              <a:extLst>
                <a:ext uri="{FF2B5EF4-FFF2-40B4-BE49-F238E27FC236}">
                  <a16:creationId xmlns:a16="http://schemas.microsoft.com/office/drawing/2014/main" id="{553925A1-7DDE-3212-B116-1906D293E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13" name="图片 1">
              <a:extLst>
                <a:ext uri="{FF2B5EF4-FFF2-40B4-BE49-F238E27FC236}">
                  <a16:creationId xmlns:a16="http://schemas.microsoft.com/office/drawing/2014/main" id="{B061BE9B-3DF0-1388-C576-0747BFEAD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sp>
        <p:nvSpPr>
          <p:cNvPr id="14" name="箭头: 右 13">
            <a:extLst>
              <a:ext uri="{FF2B5EF4-FFF2-40B4-BE49-F238E27FC236}">
                <a16:creationId xmlns:a16="http://schemas.microsoft.com/office/drawing/2014/main" id="{327ECC9F-7E49-9DC9-95A8-F30FD7463B25}"/>
              </a:ext>
            </a:extLst>
          </p:cNvPr>
          <p:cNvSpPr/>
          <p:nvPr/>
        </p:nvSpPr>
        <p:spPr>
          <a:xfrm>
            <a:off x="1889639" y="4713397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4A793F80-5126-E7AF-9614-0AEF895F0880}"/>
              </a:ext>
            </a:extLst>
          </p:cNvPr>
          <p:cNvSpPr/>
          <p:nvPr/>
        </p:nvSpPr>
        <p:spPr>
          <a:xfrm>
            <a:off x="4605945" y="4713397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893A317D-D0A1-6C6A-A46D-A0DB79E6AA85}"/>
              </a:ext>
            </a:extLst>
          </p:cNvPr>
          <p:cNvSpPr/>
          <p:nvPr/>
        </p:nvSpPr>
        <p:spPr>
          <a:xfrm>
            <a:off x="7402932" y="4713397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09459D32-ABDE-63B8-BCBB-A7E92BC8EDBC}"/>
              </a:ext>
            </a:extLst>
          </p:cNvPr>
          <p:cNvSpPr/>
          <p:nvPr/>
        </p:nvSpPr>
        <p:spPr>
          <a:xfrm>
            <a:off x="10119238" y="4713397"/>
            <a:ext cx="525226" cy="391525"/>
          </a:xfrm>
          <a:prstGeom prst="rightArrow">
            <a:avLst>
              <a:gd name="adj1" fmla="val 50000"/>
              <a:gd name="adj2" fmla="val 6831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B430D06-414D-F459-5547-47023E900DF6}"/>
              </a:ext>
            </a:extLst>
          </p:cNvPr>
          <p:cNvGrpSpPr/>
          <p:nvPr/>
        </p:nvGrpSpPr>
        <p:grpSpPr>
          <a:xfrm>
            <a:off x="2519806" y="3678214"/>
            <a:ext cx="1900517" cy="2611635"/>
            <a:chOff x="2303931" y="2912210"/>
            <a:chExt cx="1900517" cy="2611635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DFE6A4A-09CF-5AC2-79D6-4EF58BDF73D2}"/>
                </a:ext>
              </a:extLst>
            </p:cNvPr>
            <p:cNvSpPr/>
            <p:nvPr/>
          </p:nvSpPr>
          <p:spPr>
            <a:xfrm>
              <a:off x="2303931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Controller</a:t>
              </a:r>
              <a:endPara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0" name="流程图: 文档 19">
              <a:extLst>
                <a:ext uri="{FF2B5EF4-FFF2-40B4-BE49-F238E27FC236}">
                  <a16:creationId xmlns:a16="http://schemas.microsoft.com/office/drawing/2014/main" id="{171DDB3E-A579-2229-9640-CE7CDF59B542}"/>
                </a:ext>
              </a:extLst>
            </p:cNvPr>
            <p:cNvSpPr/>
            <p:nvPr/>
          </p:nvSpPr>
          <p:spPr>
            <a:xfrm>
              <a:off x="2303931" y="3316712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!!流程图: 文档 1">
            <a:extLst>
              <a:ext uri="{FF2B5EF4-FFF2-40B4-BE49-F238E27FC236}">
                <a16:creationId xmlns:a16="http://schemas.microsoft.com/office/drawing/2014/main" id="{A5E9DB56-37F2-F918-814C-06294CD241B9}"/>
              </a:ext>
            </a:extLst>
          </p:cNvPr>
          <p:cNvSpPr/>
          <p:nvPr/>
        </p:nvSpPr>
        <p:spPr>
          <a:xfrm>
            <a:off x="2519805" y="4078906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接收前端参数</a:t>
            </a:r>
            <a: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taskId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封装条件对象并调用</a:t>
            </a:r>
            <a: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service</a:t>
            </a: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查询返回</a:t>
            </a:r>
            <a:r>
              <a:rPr lang="en-US" altLang="zh-CN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List&lt;TaskDetails&gt;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响应结果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445721D-7842-0CD4-D8CF-82FC219FA24C}"/>
              </a:ext>
            </a:extLst>
          </p:cNvPr>
          <p:cNvGrpSpPr/>
          <p:nvPr/>
        </p:nvGrpSpPr>
        <p:grpSpPr>
          <a:xfrm>
            <a:off x="5316793" y="3678214"/>
            <a:ext cx="1900517" cy="2615624"/>
            <a:chOff x="5100918" y="2912210"/>
            <a:chExt cx="1900517" cy="2615624"/>
          </a:xfrm>
        </p:grpSpPr>
        <p:sp>
          <p:nvSpPr>
            <p:cNvPr id="23" name="流程图: 文档 22">
              <a:extLst>
                <a:ext uri="{FF2B5EF4-FFF2-40B4-BE49-F238E27FC236}">
                  <a16:creationId xmlns:a16="http://schemas.microsoft.com/office/drawing/2014/main" id="{6511479A-9604-A952-D6FC-A001286E89C6}"/>
                </a:ext>
              </a:extLst>
            </p:cNvPr>
            <p:cNvSpPr/>
            <p:nvPr/>
          </p:nvSpPr>
          <p:spPr>
            <a:xfrm>
              <a:off x="5100918" y="3320701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8E91607-42D0-6A16-8E8A-5CE69D7B1D10}"/>
                </a:ext>
              </a:extLst>
            </p:cNvPr>
            <p:cNvSpPr/>
            <p:nvPr/>
          </p:nvSpPr>
          <p:spPr>
            <a:xfrm>
              <a:off x="5100918" y="2912210"/>
              <a:ext cx="1900517" cy="40849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Service</a:t>
              </a:r>
              <a:endPara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5" name="流程图: 文档 24">
            <a:extLst>
              <a:ext uri="{FF2B5EF4-FFF2-40B4-BE49-F238E27FC236}">
                <a16:creationId xmlns:a16="http://schemas.microsoft.com/office/drawing/2014/main" id="{A49E3D37-B044-6514-D72F-8110C4E58E54}"/>
              </a:ext>
            </a:extLst>
          </p:cNvPr>
          <p:cNvSpPr/>
          <p:nvPr/>
        </p:nvSpPr>
        <p:spPr>
          <a:xfrm>
            <a:off x="5316793" y="4105861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复用若依生成的查询工单详情集合方法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BA8C6C5-2D08-561A-89DC-7A6B5BAACB8F}"/>
              </a:ext>
            </a:extLst>
          </p:cNvPr>
          <p:cNvGrpSpPr/>
          <p:nvPr/>
        </p:nvGrpSpPr>
        <p:grpSpPr>
          <a:xfrm>
            <a:off x="8113779" y="3678214"/>
            <a:ext cx="1900518" cy="2607825"/>
            <a:chOff x="7897904" y="2912210"/>
            <a:chExt cx="1900518" cy="2607825"/>
          </a:xfrm>
        </p:grpSpPr>
        <p:sp>
          <p:nvSpPr>
            <p:cNvPr id="27" name="流程图: 文档 26">
              <a:extLst>
                <a:ext uri="{FF2B5EF4-FFF2-40B4-BE49-F238E27FC236}">
                  <a16:creationId xmlns:a16="http://schemas.microsoft.com/office/drawing/2014/main" id="{B63D8C68-752E-65D0-96E0-CA1A3D937017}"/>
                </a:ext>
              </a:extLst>
            </p:cNvPr>
            <p:cNvSpPr/>
            <p:nvPr/>
          </p:nvSpPr>
          <p:spPr>
            <a:xfrm>
              <a:off x="7897904" y="3312902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B3335B4-66CF-70F9-A107-D8819AF85E52}"/>
                </a:ext>
              </a:extLst>
            </p:cNvPr>
            <p:cNvSpPr/>
            <p:nvPr/>
          </p:nvSpPr>
          <p:spPr>
            <a:xfrm>
              <a:off x="7897905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Mapper</a:t>
              </a:r>
              <a:endPara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9" name="!!流程图: 文档 22">
            <a:extLst>
              <a:ext uri="{FF2B5EF4-FFF2-40B4-BE49-F238E27FC236}">
                <a16:creationId xmlns:a16="http://schemas.microsoft.com/office/drawing/2014/main" id="{25E0859F-3E2E-D298-8552-196868FFC922}"/>
              </a:ext>
            </a:extLst>
          </p:cNvPr>
          <p:cNvSpPr/>
          <p:nvPr/>
        </p:nvSpPr>
        <p:spPr>
          <a:xfrm>
            <a:off x="8113778" y="4078905"/>
            <a:ext cx="1900517" cy="2207133"/>
          </a:xfrm>
          <a:prstGeom prst="flowChartDocument">
            <a:avLst/>
          </a:prstGeom>
          <a:solidFill>
            <a:srgbClr val="42D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en-US" altLang="zh-CN" sz="1200" b="1"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1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复用若依生成的查询工单详情集合方法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900296-8C7F-84E0-5FF4-263A66D88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182" y="971601"/>
            <a:ext cx="4363113" cy="216133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30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9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latin typeface="+mn-ea"/>
              </a:rPr>
              <a:t>Swagger</a:t>
            </a:r>
            <a:r>
              <a:rPr lang="zh-CN" altLang="en-US">
                <a:latin typeface="+mn-ea"/>
              </a:rPr>
              <a:t>，能够自动生成 </a:t>
            </a:r>
            <a:r>
              <a:rPr lang="en-US" altLang="zh-CN">
                <a:latin typeface="+mn-ea"/>
              </a:rPr>
              <a:t>API </a:t>
            </a:r>
            <a:r>
              <a:rPr lang="zh-CN" altLang="en-US">
                <a:latin typeface="+mn-ea"/>
              </a:rPr>
              <a:t>的同步在线文档，并提供</a:t>
            </a:r>
            <a:r>
              <a:rPr lang="en-US" altLang="zh-CN">
                <a:latin typeface="+mn-ea"/>
              </a:rPr>
              <a:t>Web</a:t>
            </a:r>
            <a:r>
              <a:rPr lang="zh-CN" altLang="en-US">
                <a:latin typeface="+mn-ea"/>
              </a:rPr>
              <a:t>界面进行接口调用和测试</a:t>
            </a: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如果不习惯使用</a:t>
            </a:r>
            <a:r>
              <a:rPr lang="en-US" altLang="zh-CN">
                <a:latin typeface="+mn-ea"/>
              </a:rPr>
              <a:t>Swagger</a:t>
            </a:r>
            <a:r>
              <a:rPr lang="zh-CN" altLang="en-US">
                <a:latin typeface="+mn-ea"/>
              </a:rPr>
              <a:t>可以使用</a:t>
            </a:r>
            <a:r>
              <a:rPr lang="zh-CN" altLang="en-US">
                <a:solidFill>
                  <a:srgbClr val="C00000"/>
                </a:solidFill>
                <a:latin typeface="+mn-ea"/>
              </a:rPr>
              <a:t>前端</a:t>
            </a:r>
            <a:r>
              <a:rPr lang="en-US" altLang="zh-CN">
                <a:solidFill>
                  <a:srgbClr val="C00000"/>
                </a:solidFill>
                <a:latin typeface="+mn-ea"/>
              </a:rPr>
              <a:t>UI</a:t>
            </a:r>
            <a:r>
              <a:rPr lang="zh-CN" altLang="en-US">
                <a:solidFill>
                  <a:srgbClr val="C00000"/>
                </a:solidFill>
                <a:latin typeface="+mn-ea"/>
              </a:rPr>
              <a:t>的增强解决方案</a:t>
            </a:r>
            <a:r>
              <a:rPr lang="en-US" altLang="zh-CN">
                <a:solidFill>
                  <a:srgbClr val="C00000"/>
                </a:solidFill>
                <a:latin typeface="+mn-ea"/>
              </a:rPr>
              <a:t>Knife4j</a:t>
            </a:r>
            <a:endParaRPr lang="zh-CN" altLang="en-US">
              <a:solidFill>
                <a:srgbClr val="C00000"/>
              </a:solidFill>
              <a:latin typeface="+mn-ea"/>
            </a:endParaRPr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66FDB101-755F-2CB5-4299-B05D063EC0A7}"/>
              </a:ext>
            </a:extLst>
          </p:cNvPr>
          <p:cNvSpPr txBox="1">
            <a:spLocks/>
          </p:cNvSpPr>
          <p:nvPr/>
        </p:nvSpPr>
        <p:spPr>
          <a:xfrm>
            <a:off x="710878" y="942193"/>
            <a:ext cx="5973761" cy="637267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/>
              <a:t>Knife4j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48BB75-EE9A-8BF2-D3AE-F86BBB216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90" y="2770891"/>
            <a:ext cx="6421821" cy="344194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664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运营管理</a:t>
            </a:r>
            <a:r>
              <a:rPr lang="en-US" altLang="zh-CN"/>
              <a:t>App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931608"/>
      </p:ext>
    </p:extLst>
  </p:cSld>
  <p:clrMapOvr>
    <a:masterClrMapping/>
  </p:clrMapOvr>
  <p:transition spd="slow">
    <p:push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需求说明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5"/>
            <a:ext cx="11343375" cy="688784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业务场景：管理员在后台创建工单后，工作人员可在运营管理</a:t>
            </a:r>
            <a:r>
              <a:rPr lang="en-US" altLang="zh-CN">
                <a:latin typeface="+mn-ea"/>
                <a:ea typeface="+mn-ea"/>
              </a:rPr>
              <a:t>App</a:t>
            </a:r>
            <a:r>
              <a:rPr lang="zh-CN" altLang="en-US">
                <a:latin typeface="+mn-ea"/>
                <a:ea typeface="+mn-ea"/>
              </a:rPr>
              <a:t>中查看并根据情况选择接受或取消分配给自己的任务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79BC931-DBB4-BB4F-C2AA-4A8AC6AEC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74" y="2249927"/>
            <a:ext cx="2165281" cy="43200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76DDA30-3B66-8B26-FBD6-2F3F5F4F8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309" y="2254711"/>
            <a:ext cx="2165282" cy="43200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D84497A-5CC7-BA2A-769F-54AA72EF7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139" y="2254712"/>
            <a:ext cx="2165281" cy="43200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31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环境搭建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5"/>
            <a:ext cx="11343375" cy="1841308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本项目的</a:t>
            </a:r>
            <a:r>
              <a:rPr lang="en-US" altLang="zh-CN">
                <a:latin typeface="+mn-ea"/>
                <a:ea typeface="+mn-ea"/>
              </a:rPr>
              <a:t>App</a:t>
            </a:r>
            <a:r>
              <a:rPr lang="zh-CN" altLang="en-US">
                <a:latin typeface="+mn-ea"/>
                <a:ea typeface="+mn-ea"/>
              </a:rPr>
              <a:t>客户端部分已经由前端团队进行开发完成，并且以</a:t>
            </a:r>
            <a:r>
              <a:rPr lang="en-US" altLang="zh-CN">
                <a:latin typeface="+mn-ea"/>
                <a:ea typeface="+mn-ea"/>
              </a:rPr>
              <a:t>apk</a:t>
            </a:r>
            <a:r>
              <a:rPr lang="zh-CN" altLang="en-US">
                <a:latin typeface="+mn-ea"/>
                <a:ea typeface="+mn-ea"/>
              </a:rPr>
              <a:t>的方式提供出来，供我们测试使用</a:t>
            </a:r>
            <a:endParaRPr lang="en-US" altLang="zh-CN">
              <a:latin typeface="+mn-ea"/>
              <a:ea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</a:rPr>
              <a:t>安装模拟器</a:t>
            </a:r>
            <a:endParaRPr lang="en-US" altLang="zh-CN">
              <a:latin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</a:rPr>
              <a:t>安装</a:t>
            </a:r>
            <a:r>
              <a:rPr lang="en-US" altLang="zh-CN">
                <a:latin typeface="+mn-ea"/>
              </a:rPr>
              <a:t>APK</a:t>
            </a: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</a:rPr>
              <a:t>配置后端地址</a:t>
            </a:r>
            <a:endParaRPr lang="en-US" altLang="zh-CN">
              <a:latin typeface="+mn-ea"/>
            </a:endParaRPr>
          </a:p>
          <a:p>
            <a:pPr algn="just">
              <a:spcBef>
                <a:spcPts val="600"/>
              </a:spcBef>
            </a:pP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8677C0-9864-458E-8437-F5D9023F7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139" y="2312989"/>
            <a:ext cx="2075106" cy="391964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9FC79F-E6A7-D321-21E9-4C0F6694A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175" y="2260597"/>
            <a:ext cx="885825" cy="1400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1A138B-65D5-5E97-35AC-A7EC33458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175" y="3935217"/>
            <a:ext cx="885825" cy="8286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5D31FF-CE8A-4287-C575-81C3C81AF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008" y="3579323"/>
            <a:ext cx="552308" cy="4538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E497192-0806-C400-7DC4-67967D4D5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139" y="2312988"/>
            <a:ext cx="2075506" cy="39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0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2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3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3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a1">
            <a:extLst>
              <a:ext uri="{FF2B5EF4-FFF2-40B4-BE49-F238E27FC236}">
                <a16:creationId xmlns:a16="http://schemas.microsoft.com/office/drawing/2014/main" id="{BCF2A1A5-F78B-B47A-9CAC-C7AC57BA446C}"/>
              </a:ext>
            </a:extLst>
          </p:cNvPr>
          <p:cNvSpPr txBox="1">
            <a:spLocks/>
          </p:cNvSpPr>
          <p:nvPr/>
        </p:nvSpPr>
        <p:spPr>
          <a:xfrm>
            <a:off x="4606627" y="2071643"/>
            <a:ext cx="5973761" cy="637267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AIGC</a:t>
            </a:r>
            <a:endParaRPr lang="zh-CN" altLang="en-US"/>
          </a:p>
        </p:txBody>
      </p:sp>
      <p:sp>
        <p:nvSpPr>
          <p:cNvPr id="5" name="!!a2">
            <a:extLst>
              <a:ext uri="{FF2B5EF4-FFF2-40B4-BE49-F238E27FC236}">
                <a16:creationId xmlns:a16="http://schemas.microsoft.com/office/drawing/2014/main" id="{CE87AC52-99A7-7B43-5F5B-28A10CBB712C}"/>
              </a:ext>
            </a:extLst>
          </p:cNvPr>
          <p:cNvSpPr txBox="1">
            <a:spLocks/>
          </p:cNvSpPr>
          <p:nvPr/>
        </p:nvSpPr>
        <p:spPr>
          <a:xfrm>
            <a:off x="4606627" y="2708910"/>
            <a:ext cx="5973761" cy="637267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提示工程</a:t>
            </a:r>
          </a:p>
        </p:txBody>
      </p:sp>
    </p:spTree>
    <p:extLst>
      <p:ext uri="{BB962C8B-B14F-4D97-AF65-F5344CB8AC3E}">
        <p14:creationId xmlns:p14="http://schemas.microsoft.com/office/powerpoint/2010/main" val="1580197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环境搭建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5"/>
            <a:ext cx="11343375" cy="1841308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本项目</a:t>
            </a:r>
            <a:r>
              <a:rPr lang="zh-CN" altLang="en-US">
                <a:latin typeface="+mn-ea"/>
              </a:rPr>
              <a:t>运营管理</a:t>
            </a:r>
            <a:r>
              <a:rPr lang="en-US" altLang="zh-CN">
                <a:latin typeface="+mn-ea"/>
              </a:rPr>
              <a:t>App</a:t>
            </a:r>
            <a:r>
              <a:rPr lang="zh-CN" altLang="en-US">
                <a:latin typeface="+mn-ea"/>
                <a:ea typeface="+mn-ea"/>
              </a:rPr>
              <a:t>的</a:t>
            </a:r>
            <a:r>
              <a:rPr lang="en-US" altLang="zh-CN">
                <a:latin typeface="+mn-ea"/>
                <a:ea typeface="+mn-ea"/>
              </a:rPr>
              <a:t>java</a:t>
            </a:r>
            <a:r>
              <a:rPr lang="zh-CN" altLang="en-US">
                <a:latin typeface="+mn-ea"/>
                <a:ea typeface="+mn-ea"/>
              </a:rPr>
              <a:t>后端已开发完成，在资料中已提供源码，导入</a:t>
            </a:r>
            <a:r>
              <a:rPr lang="en-US" altLang="zh-CN">
                <a:latin typeface="+mn-ea"/>
                <a:ea typeface="+mn-ea"/>
              </a:rPr>
              <a:t>idea</a:t>
            </a:r>
            <a:r>
              <a:rPr lang="zh-CN" altLang="en-US">
                <a:latin typeface="+mn-ea"/>
                <a:ea typeface="+mn-ea"/>
              </a:rPr>
              <a:t>中即可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9258B8-773E-9CEF-C799-797D12B2F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87" y="2312988"/>
            <a:ext cx="885825" cy="8286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6865C2-3CC5-2832-EB19-113C7FE48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241" y="2404428"/>
            <a:ext cx="2678497" cy="3781742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F7839C-923D-1069-6F5E-1D9F89FE0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067" y="2404428"/>
            <a:ext cx="4890653" cy="3432176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122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功能测试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5"/>
            <a:ext cx="11343375" cy="1841308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运维工单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补货工单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18303D6-DC2F-B363-14D0-3D77DED8B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789" y="2000711"/>
            <a:ext cx="2165282" cy="43200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5344C0-935C-5801-77FC-039396AF7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565" y="2000711"/>
            <a:ext cx="2165281" cy="43200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0325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源码介绍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5"/>
            <a:ext cx="11343375" cy="1841308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运营管理</a:t>
            </a:r>
            <a:r>
              <a:rPr lang="en-US" altLang="zh-CN">
                <a:latin typeface="+mn-ea"/>
                <a:ea typeface="+mn-ea"/>
              </a:rPr>
              <a:t>App</a:t>
            </a:r>
            <a:r>
              <a:rPr lang="zh-CN" altLang="en-US">
                <a:latin typeface="+mn-ea"/>
                <a:ea typeface="+mn-ea"/>
              </a:rPr>
              <a:t>的</a:t>
            </a:r>
            <a:r>
              <a:rPr lang="en-US" altLang="zh-CN">
                <a:latin typeface="+mn-ea"/>
                <a:ea typeface="+mn-ea"/>
              </a:rPr>
              <a:t>java</a:t>
            </a:r>
            <a:r>
              <a:rPr lang="zh-CN" altLang="en-US">
                <a:latin typeface="+mn-ea"/>
                <a:ea typeface="+mn-ea"/>
              </a:rPr>
              <a:t>后端技术栈：</a:t>
            </a:r>
            <a:r>
              <a:rPr lang="en-US" altLang="zh-CN">
                <a:latin typeface="+mn-ea"/>
                <a:ea typeface="+mn-ea"/>
              </a:rPr>
              <a:t>SpringBoot+MybatisPlus+</a:t>
            </a:r>
            <a:r>
              <a:rPr lang="zh-CN" altLang="en-US">
                <a:latin typeface="+mn-ea"/>
                <a:ea typeface="+mn-ea"/>
              </a:rPr>
              <a:t>阿里云短信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EFA4A2-55D1-4A7A-391B-EA3ACCD62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21" y="2404428"/>
            <a:ext cx="2678497" cy="3781742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2FF3EB-1CF3-8CE6-C9EE-78F89C528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529" y="2404428"/>
            <a:ext cx="2397603" cy="106677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051C1F-E590-4FC5-5852-07977CF82CA6}"/>
              </a:ext>
            </a:extLst>
          </p:cNvPr>
          <p:cNvSpPr txBox="1"/>
          <p:nvPr/>
        </p:nvSpPr>
        <p:spPr>
          <a:xfrm>
            <a:off x="6802579" y="2260438"/>
            <a:ext cx="6127530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500">
                <a:latin typeface="+mn-ea"/>
              </a:rPr>
              <a:t> </a:t>
            </a:r>
          </a:p>
          <a:p>
            <a:pPr algn="just">
              <a:spcBef>
                <a:spcPts val="600"/>
              </a:spcBef>
            </a:pPr>
            <a:r>
              <a:rPr lang="zh-CN" altLang="en-US" sz="1500"/>
              <a:t>员工管理：发送短信、</a:t>
            </a:r>
            <a:r>
              <a:rPr lang="en-US" altLang="zh-CN" sz="1500"/>
              <a:t>App</a:t>
            </a:r>
            <a:r>
              <a:rPr lang="zh-CN" altLang="en-US" sz="1500"/>
              <a:t>登录、查询员工信息</a:t>
            </a:r>
            <a:endParaRPr lang="en-US" altLang="zh-CN" sz="1500"/>
          </a:p>
          <a:p>
            <a:pPr algn="just">
              <a:spcBef>
                <a:spcPts val="600"/>
              </a:spcBef>
            </a:pPr>
            <a:r>
              <a:rPr lang="zh-CN" altLang="en-US" sz="1500"/>
              <a:t>工单管理：查询工单、接受工单、拒绝</a:t>
            </a:r>
            <a:r>
              <a:rPr lang="en-US" altLang="zh-CN" sz="1500"/>
              <a:t>/</a:t>
            </a:r>
            <a:r>
              <a:rPr lang="zh-CN" altLang="en-US" sz="1500"/>
              <a:t>取消工单、完成工单</a:t>
            </a:r>
            <a:endParaRPr lang="en-US" altLang="zh-CN" sz="1500"/>
          </a:p>
          <a:p>
            <a:pPr algn="just">
              <a:spcBef>
                <a:spcPts val="600"/>
              </a:spcBef>
            </a:pPr>
            <a:r>
              <a:rPr lang="zh-CN" altLang="en-US" sz="1500"/>
              <a:t>工单详情：根据工单</a:t>
            </a:r>
            <a:r>
              <a:rPr lang="en-US" altLang="zh-CN" sz="1500"/>
              <a:t>id</a:t>
            </a:r>
            <a:r>
              <a:rPr lang="zh-CN" altLang="en-US" sz="1500"/>
              <a:t>查询补货详情列表</a:t>
            </a:r>
          </a:p>
          <a:p>
            <a:pPr algn="just">
              <a:spcBef>
                <a:spcPts val="600"/>
              </a:spcBef>
            </a:pPr>
            <a:endParaRPr lang="zh-CN" altLang="en-US" sz="1500"/>
          </a:p>
        </p:txBody>
      </p:sp>
    </p:spTree>
    <p:extLst>
      <p:ext uri="{BB962C8B-B14F-4D97-AF65-F5344CB8AC3E}">
        <p14:creationId xmlns:p14="http://schemas.microsoft.com/office/powerpoint/2010/main" val="356717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设备屏幕端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999686"/>
      </p:ext>
    </p:extLst>
  </p:cSld>
  <p:clrMapOvr>
    <a:masterClrMapping/>
  </p:clrMapOvr>
  <p:transition spd="slow">
    <p:push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需求说明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5"/>
            <a:ext cx="11343375" cy="688784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业务场景：消费者可以在设备屏幕端查看商品列表</a:t>
            </a:r>
            <a:r>
              <a:rPr lang="en-US" altLang="zh-CN">
                <a:latin typeface="+mn-ea"/>
                <a:ea typeface="+mn-ea"/>
              </a:rPr>
              <a:t>--</a:t>
            </a:r>
            <a:r>
              <a:rPr lang="zh-CN" altLang="en-US">
                <a:latin typeface="+mn-ea"/>
                <a:ea typeface="+mn-ea"/>
              </a:rPr>
              <a:t>选择支付方式</a:t>
            </a:r>
            <a:r>
              <a:rPr lang="en-US" altLang="zh-CN">
                <a:latin typeface="+mn-ea"/>
                <a:ea typeface="+mn-ea"/>
              </a:rPr>
              <a:t>--</a:t>
            </a:r>
            <a:r>
              <a:rPr lang="zh-CN" altLang="en-US">
                <a:latin typeface="+mn-ea"/>
                <a:ea typeface="+mn-ea"/>
              </a:rPr>
              <a:t>显示支付二维码</a:t>
            </a:r>
            <a:r>
              <a:rPr lang="en-US" altLang="zh-CN">
                <a:latin typeface="+mn-ea"/>
                <a:ea typeface="+mn-ea"/>
              </a:rPr>
              <a:t>--</a:t>
            </a:r>
            <a:r>
              <a:rPr lang="zh-CN" altLang="en-US">
                <a:latin typeface="+mn-ea"/>
                <a:ea typeface="+mn-ea"/>
              </a:rPr>
              <a:t>用户扫码完成支付</a:t>
            </a:r>
            <a:r>
              <a:rPr lang="en-US" altLang="zh-CN">
                <a:latin typeface="+mn-ea"/>
                <a:ea typeface="+mn-ea"/>
              </a:rPr>
              <a:t>--</a:t>
            </a:r>
            <a:r>
              <a:rPr lang="zh-CN" altLang="en-US">
                <a:latin typeface="+mn-ea"/>
                <a:ea typeface="+mn-ea"/>
              </a:rPr>
              <a:t>商品出货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09897A-1C67-1D37-DB2B-5A7095C04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43" y="2190189"/>
            <a:ext cx="9870578" cy="41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9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环境搭建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5"/>
            <a:ext cx="11343375" cy="1841308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本项目的设备屏幕客户端部分已经由前端团队进行开发完成，在资料中已提供源码，双击打开</a:t>
            </a:r>
            <a:r>
              <a:rPr lang="en-US" altLang="zh-CN">
                <a:solidFill>
                  <a:srgbClr val="C00000"/>
                </a:solidFill>
                <a:latin typeface="+mn-ea"/>
                <a:ea typeface="+mn-ea"/>
              </a:rPr>
              <a:t>index.html</a:t>
            </a:r>
            <a:r>
              <a:rPr lang="zh-CN" altLang="en-US">
                <a:latin typeface="+mn-ea"/>
                <a:ea typeface="+mn-ea"/>
              </a:rPr>
              <a:t>即可</a:t>
            </a:r>
            <a:endParaRPr lang="en-US" altLang="zh-CN">
              <a:latin typeface="+mn-ea"/>
              <a:ea typeface="+mn-ea"/>
            </a:endParaRPr>
          </a:p>
          <a:p>
            <a:pPr algn="just">
              <a:spcBef>
                <a:spcPts val="600"/>
              </a:spcBef>
            </a:pP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8884D5-9CE0-E939-37FE-3FC5953A3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937" y="2312988"/>
            <a:ext cx="2524125" cy="11525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B2F28D-1030-99B5-F8AE-ADCADB46D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013" y="2312988"/>
            <a:ext cx="4325222" cy="337058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458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环境搭建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5"/>
            <a:ext cx="11343375" cy="1841308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本项目设备屏幕端的</a:t>
            </a:r>
            <a:r>
              <a:rPr lang="en-US" altLang="zh-CN">
                <a:latin typeface="+mn-ea"/>
                <a:ea typeface="+mn-ea"/>
              </a:rPr>
              <a:t>java</a:t>
            </a:r>
            <a:r>
              <a:rPr lang="zh-CN" altLang="en-US">
                <a:latin typeface="+mn-ea"/>
                <a:ea typeface="+mn-ea"/>
              </a:rPr>
              <a:t>后端已开发完成，在资料中已提供源码，导入</a:t>
            </a:r>
            <a:r>
              <a:rPr lang="en-US" altLang="zh-CN">
                <a:latin typeface="+mn-ea"/>
                <a:ea typeface="+mn-ea"/>
              </a:rPr>
              <a:t>idea</a:t>
            </a:r>
            <a:r>
              <a:rPr lang="zh-CN" altLang="en-US">
                <a:latin typeface="+mn-ea"/>
                <a:ea typeface="+mn-ea"/>
              </a:rPr>
              <a:t>中即可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E5E0EB-B7AA-5B52-25F0-60659A08E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40" y="2312988"/>
            <a:ext cx="885825" cy="10191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339008-AE05-3B22-5F46-DC5647196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2"/>
          <a:stretch/>
        </p:blipFill>
        <p:spPr>
          <a:xfrm>
            <a:off x="2606185" y="2411035"/>
            <a:ext cx="3019739" cy="397383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E87D9C-C365-B4BF-1077-0A86562F3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046" y="2411035"/>
            <a:ext cx="4890653" cy="3432176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7751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功能测试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5"/>
            <a:ext cx="11343375" cy="1841308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在设备屏幕端加上</a:t>
            </a:r>
            <a:r>
              <a:rPr lang="en-US" altLang="zh-CN">
                <a:solidFill>
                  <a:srgbClr val="C00000"/>
                </a:solidFill>
                <a:latin typeface="+mn-ea"/>
                <a:ea typeface="+mn-ea"/>
              </a:rPr>
              <a:t>innerCode=</a:t>
            </a:r>
            <a:r>
              <a:rPr lang="zh-CN" altLang="en-US">
                <a:solidFill>
                  <a:srgbClr val="C00000"/>
                </a:solidFill>
                <a:latin typeface="+mn-ea"/>
                <a:ea typeface="+mn-ea"/>
              </a:rPr>
              <a:t>设备编号</a:t>
            </a:r>
            <a:r>
              <a:rPr lang="zh-CN" altLang="en-US">
                <a:latin typeface="+mn-ea"/>
                <a:ea typeface="+mn-ea"/>
              </a:rPr>
              <a:t>，即可显示当前设备货道信息，设备策略分配，设置折扣信息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8F203B-244A-4F62-AB56-AD76B659B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78" y="2179678"/>
            <a:ext cx="9870578" cy="41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75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支付出货流程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5"/>
            <a:ext cx="11343375" cy="1841308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我们能够从屏幕上看到支付二维码，其实是经历了“</a:t>
            </a:r>
            <a:r>
              <a:rPr lang="zh-CN" altLang="en-US">
                <a:solidFill>
                  <a:srgbClr val="C00000"/>
                </a:solidFill>
                <a:latin typeface="+mn-ea"/>
                <a:ea typeface="+mn-ea"/>
              </a:rPr>
              <a:t>长途跋涉</a:t>
            </a:r>
            <a:r>
              <a:rPr lang="zh-CN" altLang="en-US">
                <a:latin typeface="+mn-ea"/>
                <a:ea typeface="+mn-ea"/>
              </a:rPr>
              <a:t>”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优雅支付框架：</a:t>
            </a:r>
            <a:r>
              <a:rPr lang="en-US" altLang="zh-CN">
                <a:latin typeface="+mn-ea"/>
                <a:ea typeface="+mn-ea"/>
              </a:rPr>
              <a:t> </a:t>
            </a:r>
            <a:r>
              <a:rPr lang="en-US" altLang="zh-CN">
                <a:latin typeface="+mn-ea"/>
                <a:ea typeface="+mn-ea"/>
                <a:hlinkClick r:id="rId3"/>
              </a:rPr>
              <a:t>https://gitee.com/myelegent/elegent-pay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D6151CD-AE04-E9EB-9E38-06174EF13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880" y="2697052"/>
            <a:ext cx="64579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7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支付出货流程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5"/>
            <a:ext cx="11343375" cy="1841308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用户看到二维码后，拿出手机扫码支付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5326DC-EBEE-2B83-CEE5-D60CE7040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84" y="2425755"/>
            <a:ext cx="95535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21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提示工程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提示（</a:t>
            </a:r>
            <a:r>
              <a:rPr lang="en-US" altLang="zh-CN">
                <a:latin typeface="Consolas" panose="020B0609020204030204" pitchFamily="49" charset="0"/>
              </a:rPr>
              <a:t>Prompt</a:t>
            </a:r>
            <a:r>
              <a:rPr lang="zh-CN" altLang="en-US">
                <a:latin typeface="Consolas" panose="020B0609020204030204" pitchFamily="49" charset="0"/>
              </a:rPr>
              <a:t>）是我们对大模型提出的问题</a:t>
            </a:r>
            <a:endParaRPr lang="en-US" altLang="zh-CN"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/>
              <a:t>"</a:t>
            </a:r>
            <a:r>
              <a:rPr lang="zh-CN" altLang="en-US">
                <a:solidFill>
                  <a:srgbClr val="C00000"/>
                </a:solidFill>
              </a:rPr>
              <a:t>你是谁</a:t>
            </a:r>
            <a:r>
              <a:rPr lang="en-US" altLang="zh-CN"/>
              <a:t>"</a:t>
            </a:r>
            <a:r>
              <a:rPr lang="zh-CN" altLang="en-US"/>
              <a:t>这个问题便是</a:t>
            </a:r>
            <a:r>
              <a:rPr lang="en-US" altLang="zh-CN">
                <a:solidFill>
                  <a:srgbClr val="C00000"/>
                </a:solidFill>
                <a:latin typeface="Consolas" panose="020B0609020204030204" pitchFamily="49" charset="0"/>
              </a:rPr>
              <a:t>Prompt</a:t>
            </a:r>
            <a:endParaRPr lang="zh-CN" altLang="en-US">
              <a:solidFill>
                <a:srgbClr val="C00000"/>
              </a:solidFill>
            </a:endParaRPr>
          </a:p>
          <a:p>
            <a:pPr algn="just">
              <a:spcBef>
                <a:spcPts val="600"/>
              </a:spcBef>
            </a:pPr>
            <a:endParaRPr lang="en-US" altLang="zh-CN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>
              <a:latin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CBA416-4D49-1406-70B0-6F092BF30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65" y="3020263"/>
            <a:ext cx="10082869" cy="2213533"/>
          </a:xfrm>
          <a:prstGeom prst="roundRect">
            <a:avLst>
              <a:gd name="adj" fmla="val 342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0133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源码介绍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5"/>
            <a:ext cx="11343375" cy="1841308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设备屏幕端的</a:t>
            </a:r>
            <a:r>
              <a:rPr lang="en-US" altLang="zh-CN">
                <a:latin typeface="+mn-ea"/>
                <a:ea typeface="+mn-ea"/>
              </a:rPr>
              <a:t>java</a:t>
            </a:r>
            <a:r>
              <a:rPr lang="zh-CN" altLang="en-US">
                <a:latin typeface="+mn-ea"/>
                <a:ea typeface="+mn-ea"/>
              </a:rPr>
              <a:t>后端技术栈：</a:t>
            </a:r>
            <a:r>
              <a:rPr lang="en-US" altLang="zh-CN">
                <a:latin typeface="+mn-ea"/>
                <a:ea typeface="+mn-ea"/>
              </a:rPr>
              <a:t>SpringBoot+MybatisPlus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AF2F36-63E6-1343-82F9-831B229EA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2"/>
          <a:stretch/>
        </p:blipFill>
        <p:spPr>
          <a:xfrm>
            <a:off x="1103206" y="2400525"/>
            <a:ext cx="3019739" cy="397383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3892A3C-F44B-0E31-3965-2BB1E343F2FB}"/>
              </a:ext>
            </a:extLst>
          </p:cNvPr>
          <p:cNvSpPr txBox="1"/>
          <p:nvPr/>
        </p:nvSpPr>
        <p:spPr>
          <a:xfrm>
            <a:off x="7275545" y="2630308"/>
            <a:ext cx="612753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500">
                <a:latin typeface="+mn-ea"/>
              </a:rPr>
              <a:t> </a:t>
            </a:r>
          </a:p>
          <a:p>
            <a:pPr algn="just">
              <a:spcBef>
                <a:spcPts val="600"/>
              </a:spcBef>
            </a:pPr>
            <a:r>
              <a:rPr lang="zh-CN" altLang="en-US" sz="1500"/>
              <a:t>设备管理：获取售货机商品列表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3061F3-CB0E-E2F5-F817-B735A81E0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035" y="2932529"/>
            <a:ext cx="2619375" cy="3048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5273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订单管理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11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978406"/>
      </p:ext>
    </p:extLst>
  </p:cSld>
  <p:clrMapOvr>
    <a:masterClrMapping/>
  </p:clrMapOvr>
  <p:transition spd="slow">
    <p:push dir="u"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需求说明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5"/>
            <a:ext cx="11343375" cy="688784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业务场景：后台管理人员可以查看订单信息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B69C9E-21B6-6B79-43A0-A63BC8F4D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2"/>
          <a:stretch/>
        </p:blipFill>
        <p:spPr>
          <a:xfrm>
            <a:off x="920230" y="2417772"/>
            <a:ext cx="6840244" cy="212724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AE3586-0D05-9DEE-BCF2-E99D1FD9F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482" y="1935400"/>
            <a:ext cx="3177640" cy="436290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55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提示工程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同一个问题使用不同的</a:t>
            </a:r>
            <a:r>
              <a:rPr lang="en-US" altLang="zh-CN">
                <a:latin typeface="Consolas" panose="020B0609020204030204" pitchFamily="49" charset="0"/>
              </a:rPr>
              <a:t>Prompt</a:t>
            </a:r>
            <a:r>
              <a:rPr lang="zh-CN" altLang="en-US">
                <a:latin typeface="Consolas" panose="020B0609020204030204" pitchFamily="49" charset="0"/>
              </a:rPr>
              <a:t>可能会获得不同的答案</a:t>
            </a:r>
            <a:endParaRPr lang="en-US" altLang="zh-CN">
              <a:latin typeface="Consolas" panose="020B0609020204030204" pitchFamily="49" charset="0"/>
            </a:endParaRPr>
          </a:p>
          <a:p>
            <a:pPr algn="just">
              <a:spcBef>
                <a:spcPts val="600"/>
              </a:spcBef>
            </a:pPr>
            <a:endParaRPr lang="en-US" altLang="zh-CN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>
              <a:latin typeface="Consolas" panose="020B0609020204030204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D88BA6-101D-DED7-4C91-FE3E4D22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6" y="2107987"/>
            <a:ext cx="9858867" cy="1876597"/>
          </a:xfrm>
          <a:prstGeom prst="roundRect">
            <a:avLst>
              <a:gd name="adj" fmla="val 342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0D73B2-04C0-E93B-9BEA-4DCD128A2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6" y="3339389"/>
            <a:ext cx="9858867" cy="3156533"/>
          </a:xfrm>
          <a:prstGeom prst="roundRect">
            <a:avLst>
              <a:gd name="adj" fmla="val 342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4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提示工程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提示工程（</a:t>
            </a:r>
            <a:r>
              <a:rPr lang="en-US" altLang="zh-CN">
                <a:latin typeface="Consolas" panose="020B0609020204030204" pitchFamily="49" charset="0"/>
              </a:rPr>
              <a:t>Prompt Engineering</a:t>
            </a:r>
            <a:r>
              <a:rPr lang="zh-CN" altLang="en-US">
                <a:latin typeface="Consolas" panose="020B0609020204030204" pitchFamily="49" charset="0"/>
              </a:rPr>
              <a:t>）也被称为上下文提示</a:t>
            </a:r>
            <a:endParaRPr lang="en-US" altLang="zh-CN"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设计和优化输入文本（</a:t>
            </a:r>
            <a:r>
              <a:rPr lang="en-US" altLang="zh-CN">
                <a:latin typeface="Consolas" panose="020B0609020204030204" pitchFamily="49" charset="0"/>
              </a:rPr>
              <a:t>Prompt</a:t>
            </a:r>
            <a:r>
              <a:rPr lang="zh-CN" altLang="en-US">
                <a:latin typeface="Consolas" panose="020B0609020204030204" pitchFamily="49" charset="0"/>
              </a:rPr>
              <a:t>）来引导</a:t>
            </a:r>
            <a:r>
              <a:rPr lang="en-US" altLang="zh-CN">
                <a:latin typeface="Consolas" panose="020B0609020204030204" pitchFamily="49" charset="0"/>
              </a:rPr>
              <a:t>AI</a:t>
            </a:r>
            <a:r>
              <a:rPr lang="zh-CN" altLang="en-US">
                <a:latin typeface="Consolas" panose="020B0609020204030204" pitchFamily="49" charset="0"/>
              </a:rPr>
              <a:t>模型生成预期的输出</a:t>
            </a:r>
            <a:endParaRPr lang="en-US" altLang="zh-CN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en-US" altLang="zh-CN">
              <a:latin typeface="Consolas" panose="020B0609020204030204" pitchFamily="49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210ABE7-26FD-0B4D-05CD-E03C098C4AE7}"/>
              </a:ext>
            </a:extLst>
          </p:cNvPr>
          <p:cNvGrpSpPr/>
          <p:nvPr/>
        </p:nvGrpSpPr>
        <p:grpSpPr>
          <a:xfrm>
            <a:off x="1643277" y="3043430"/>
            <a:ext cx="8671530" cy="1766695"/>
            <a:chOff x="1643277" y="3043430"/>
            <a:chExt cx="8671530" cy="1766695"/>
          </a:xfrm>
        </p:grpSpPr>
        <p:pic>
          <p:nvPicPr>
            <p:cNvPr id="2" name="图片 1" descr="徽标&#10;&#10;描述已自动生成">
              <a:extLst>
                <a:ext uri="{FF2B5EF4-FFF2-40B4-BE49-F238E27FC236}">
                  <a16:creationId xmlns:a16="http://schemas.microsoft.com/office/drawing/2014/main" id="{64FD0BC0-77D9-5195-759E-4047A0BB4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561" y="3243485"/>
              <a:ext cx="1468961" cy="1468961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FE4DA73-C6CA-1EFB-72AF-FD15F979E5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1531"/>
            <a:stretch/>
          </p:blipFill>
          <p:spPr>
            <a:xfrm>
              <a:off x="1643277" y="3474622"/>
              <a:ext cx="2465188" cy="1095375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A7A0219-0F91-98C8-D7ED-D0DB31CAE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586"/>
            <a:stretch/>
          </p:blipFill>
          <p:spPr>
            <a:xfrm>
              <a:off x="7636622" y="3429000"/>
              <a:ext cx="2678185" cy="1381125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D8C4E3C-40F4-0141-C87F-A36E72327093}"/>
                </a:ext>
              </a:extLst>
            </p:cNvPr>
            <p:cNvSpPr txBox="1"/>
            <p:nvPr/>
          </p:nvSpPr>
          <p:spPr>
            <a:xfrm>
              <a:off x="2378713" y="3043430"/>
              <a:ext cx="6880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>
                  <a:latin typeface="+mj-ea"/>
                  <a:ea typeface="+mj-ea"/>
                </a:rPr>
                <a:t>提示</a:t>
              </a:r>
              <a:endParaRPr lang="en-US" altLang="zh-CN" sz="2000">
                <a:latin typeface="+mj-ea"/>
                <a:ea typeface="+mj-ea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279EC44-D7CB-789B-E758-4C0D53C3E31C}"/>
                </a:ext>
              </a:extLst>
            </p:cNvPr>
            <p:cNvSpPr txBox="1"/>
            <p:nvPr/>
          </p:nvSpPr>
          <p:spPr>
            <a:xfrm>
              <a:off x="8459607" y="3043430"/>
              <a:ext cx="6880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>
                  <a:latin typeface="+mj-ea"/>
                  <a:ea typeface="+mj-ea"/>
                </a:rPr>
                <a:t>回答</a:t>
              </a:r>
              <a:endParaRPr lang="en-US" altLang="zh-CN" sz="2000">
                <a:latin typeface="+mj-ea"/>
                <a:ea typeface="+mj-ea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DA40BB1-5C41-B0DA-3530-27E9B0553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0015" y="3688934"/>
              <a:ext cx="971550" cy="66675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80DDD16-BD0A-2FC8-7687-EDA6E7CC4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8068" y="3584153"/>
              <a:ext cx="971550" cy="666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8598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2FB82EC-F3B0-9669-ACD1-5AF75613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若依专题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A7AD66D-A9FE-F113-50EB-5546E24F9B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zh-CN" altLang="en-US" sz="3600">
                <a:solidFill>
                  <a:srgbClr val="3530A0"/>
                </a:solidFill>
                <a:latin typeface="Alimama DongFangDaKai" pitchFamily="2" charset="-122"/>
                <a:ea typeface="Alimama DongFangDaKai" pitchFamily="2" charset="-122"/>
              </a:rPr>
              <a:t>项目实战篇</a:t>
            </a:r>
          </a:p>
        </p:txBody>
      </p:sp>
    </p:spTree>
    <p:extLst>
      <p:ext uri="{BB962C8B-B14F-4D97-AF65-F5344CB8AC3E}">
        <p14:creationId xmlns:p14="http://schemas.microsoft.com/office/powerpoint/2010/main" val="2022938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8B28E1-CA4D-7F6E-41CB-8FD99DC5B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72"/>
          <a:stretch/>
        </p:blipFill>
        <p:spPr>
          <a:xfrm>
            <a:off x="892629" y="2859621"/>
            <a:ext cx="7728857" cy="3790192"/>
          </a:xfrm>
          <a:prstGeom prst="roundRect">
            <a:avLst>
              <a:gd name="adj" fmla="val 342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!!a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Prompt</a:t>
            </a:r>
            <a:r>
              <a:rPr lang="zh-CN" altLang="en-US"/>
              <a:t>的组成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>
                <a:solidFill>
                  <a:srgbClr val="C00000"/>
                </a:solidFill>
                <a:latin typeface="Consolas" panose="020B0609020204030204" pitchFamily="49" charset="0"/>
              </a:rPr>
              <a:t>角色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：</a:t>
            </a:r>
            <a:r>
              <a:rPr lang="zh-CN" altLang="en-US">
                <a:latin typeface="Consolas" panose="020B0609020204030204" pitchFamily="49" charset="0"/>
              </a:rPr>
              <a:t>给 </a:t>
            </a:r>
            <a:r>
              <a:rPr lang="en-US" altLang="zh-CN">
                <a:latin typeface="Consolas" panose="020B0609020204030204" pitchFamily="49" charset="0"/>
              </a:rPr>
              <a:t>AI </a:t>
            </a:r>
            <a:r>
              <a:rPr lang="zh-CN" altLang="en-US">
                <a:latin typeface="Consolas" panose="020B0609020204030204" pitchFamily="49" charset="0"/>
              </a:rPr>
              <a:t>定义一个最匹配任务的角色，比如：「你是一位专业的博客作者」</a:t>
            </a:r>
            <a:endParaRPr lang="en-US" altLang="zh-CN"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>
                <a:solidFill>
                  <a:srgbClr val="C00000"/>
                </a:solidFill>
                <a:latin typeface="Consolas" panose="020B0609020204030204" pitchFamily="49" charset="0"/>
              </a:rPr>
              <a:t>指示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：</a:t>
            </a:r>
            <a:r>
              <a:rPr lang="zh-CN" altLang="en-US">
                <a:latin typeface="Consolas" panose="020B0609020204030204" pitchFamily="49" charset="0"/>
              </a:rPr>
              <a:t>对任务进行描述，比如：「撰写一篇关于最新</a:t>
            </a:r>
            <a:r>
              <a:rPr lang="en-US" altLang="zh-CN">
                <a:latin typeface="Consolas" panose="020B0609020204030204" pitchFamily="49" charset="0"/>
              </a:rPr>
              <a:t>AI</a:t>
            </a:r>
            <a:r>
              <a:rPr lang="zh-CN" altLang="en-US">
                <a:latin typeface="Consolas" panose="020B0609020204030204" pitchFamily="49" charset="0"/>
              </a:rPr>
              <a:t>技术发展的文章」</a:t>
            </a:r>
            <a:endParaRPr lang="en-US" altLang="zh-CN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80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8B28E1-CA4D-7F6E-41CB-8FD99DC5B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72"/>
          <a:stretch/>
        </p:blipFill>
        <p:spPr>
          <a:xfrm>
            <a:off x="892629" y="4371981"/>
            <a:ext cx="4644893" cy="2277832"/>
          </a:xfrm>
          <a:prstGeom prst="roundRect">
            <a:avLst>
              <a:gd name="adj" fmla="val 3426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!!a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Prompt</a:t>
            </a:r>
            <a:r>
              <a:rPr lang="zh-CN" altLang="en-US"/>
              <a:t>的组成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>
                <a:solidFill>
                  <a:srgbClr val="C00000"/>
                </a:solidFill>
                <a:latin typeface="Consolas" panose="020B0609020204030204" pitchFamily="49" charset="0"/>
              </a:rPr>
              <a:t>角色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：</a:t>
            </a:r>
            <a:r>
              <a:rPr lang="zh-CN" altLang="en-US">
                <a:latin typeface="Consolas" panose="020B0609020204030204" pitchFamily="49" charset="0"/>
              </a:rPr>
              <a:t>给 </a:t>
            </a:r>
            <a:r>
              <a:rPr lang="en-US" altLang="zh-CN">
                <a:latin typeface="Consolas" panose="020B0609020204030204" pitchFamily="49" charset="0"/>
              </a:rPr>
              <a:t>AI </a:t>
            </a:r>
            <a:r>
              <a:rPr lang="zh-CN" altLang="en-US">
                <a:latin typeface="Consolas" panose="020B0609020204030204" pitchFamily="49" charset="0"/>
              </a:rPr>
              <a:t>定义一个最匹配任务的角色，比如：「你是一位专业的博客作者」</a:t>
            </a:r>
            <a:endParaRPr lang="en-US" altLang="zh-CN"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>
                <a:solidFill>
                  <a:srgbClr val="C00000"/>
                </a:solidFill>
                <a:latin typeface="Consolas" panose="020B0609020204030204" pitchFamily="49" charset="0"/>
              </a:rPr>
              <a:t>指示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：</a:t>
            </a:r>
            <a:r>
              <a:rPr lang="zh-CN" altLang="en-US">
                <a:latin typeface="Consolas" panose="020B0609020204030204" pitchFamily="49" charset="0"/>
              </a:rPr>
              <a:t>对任务进行描述，比如：「撰写一篇关于最新</a:t>
            </a:r>
            <a:r>
              <a:rPr lang="en-US" altLang="zh-CN">
                <a:latin typeface="Consolas" panose="020B0609020204030204" pitchFamily="49" charset="0"/>
              </a:rPr>
              <a:t>AI</a:t>
            </a:r>
            <a:r>
              <a:rPr lang="zh-CN" altLang="en-US">
                <a:latin typeface="Consolas" panose="020B0609020204030204" pitchFamily="49" charset="0"/>
              </a:rPr>
              <a:t>技术发展的文章」</a:t>
            </a:r>
            <a:endParaRPr lang="en-US" altLang="zh-CN"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>
                <a:latin typeface="Consolas" panose="020B0609020204030204" pitchFamily="49" charset="0"/>
              </a:rPr>
              <a:t>上下文</a:t>
            </a:r>
            <a:r>
              <a:rPr lang="zh-CN" altLang="en-US">
                <a:latin typeface="Consolas" panose="020B0609020204030204" pitchFamily="49" charset="0"/>
              </a:rPr>
              <a:t>：给出与任务相关的其它背景信息</a:t>
            </a:r>
            <a:endParaRPr lang="en-US" altLang="zh-CN"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>
                <a:latin typeface="Consolas" panose="020B0609020204030204" pitchFamily="49" charset="0"/>
              </a:rPr>
              <a:t>例子</a:t>
            </a:r>
            <a:r>
              <a:rPr lang="zh-CN" altLang="en-US">
                <a:latin typeface="Consolas" panose="020B0609020204030204" pitchFamily="49" charset="0"/>
              </a:rPr>
              <a:t>：必要时给出举例，</a:t>
            </a:r>
            <a:r>
              <a:rPr lang="en-US" altLang="zh-CN">
                <a:latin typeface="Consolas" panose="020B0609020204030204" pitchFamily="49" charset="0"/>
              </a:rPr>
              <a:t>[</a:t>
            </a:r>
            <a:r>
              <a:rPr lang="zh-CN" altLang="en-US">
                <a:latin typeface="Consolas" panose="020B0609020204030204" pitchFamily="49" charset="0"/>
              </a:rPr>
              <a:t>实践证明其对输出正确性有帮助</a:t>
            </a:r>
            <a:r>
              <a:rPr lang="en-US" altLang="zh-CN">
                <a:latin typeface="Consolas" panose="020B0609020204030204" pitchFamily="49" charset="0"/>
              </a:rPr>
              <a:t>]</a:t>
            </a: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>
                <a:latin typeface="Consolas" panose="020B0609020204030204" pitchFamily="49" charset="0"/>
              </a:rPr>
              <a:t>输入</a:t>
            </a:r>
            <a:r>
              <a:rPr lang="zh-CN" altLang="en-US">
                <a:latin typeface="Consolas" panose="020B0609020204030204" pitchFamily="49" charset="0"/>
              </a:rPr>
              <a:t>：任务的输入信息；在提示词中明确的标识出输入</a:t>
            </a:r>
            <a:endParaRPr lang="en-US" altLang="zh-CN"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>
                <a:latin typeface="Consolas" panose="020B0609020204030204" pitchFamily="49" charset="0"/>
              </a:rPr>
              <a:t>输出</a:t>
            </a:r>
            <a:r>
              <a:rPr lang="zh-CN" altLang="en-US">
                <a:latin typeface="Consolas" panose="020B0609020204030204" pitchFamily="49" charset="0"/>
              </a:rPr>
              <a:t>：输出的格式描述，以便后继模块自动解析模型的输出结果，比如（</a:t>
            </a:r>
            <a:r>
              <a:rPr lang="en-US" altLang="zh-CN">
                <a:latin typeface="Consolas" panose="020B0609020204030204" pitchFamily="49" charset="0"/>
              </a:rPr>
              <a:t>JSON</a:t>
            </a:r>
            <a:r>
              <a:rPr lang="zh-CN" altLang="en-US">
                <a:latin typeface="Consolas" panose="020B0609020204030204" pitchFamily="49" charset="0"/>
              </a:rPr>
              <a:t>、</a:t>
            </a:r>
            <a:r>
              <a:rPr lang="en-US" altLang="zh-CN">
                <a:latin typeface="Consolas" panose="020B0609020204030204" pitchFamily="49" charset="0"/>
              </a:rPr>
              <a:t>Java</a:t>
            </a:r>
            <a:r>
              <a:rPr lang="zh-CN" altLang="en-US">
                <a:latin typeface="Consolas" panose="020B0609020204030204" pitchFamily="49" charset="0"/>
              </a:rPr>
              <a:t>）</a:t>
            </a:r>
            <a:endParaRPr lang="en-US" altLang="zh-CN">
              <a:latin typeface="Consolas" panose="020B0609020204030204" pitchFamily="49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0EF909-60F6-26A2-427B-5F958619D253}"/>
              </a:ext>
            </a:extLst>
          </p:cNvPr>
          <p:cNvSpPr txBox="1"/>
          <p:nvPr/>
        </p:nvSpPr>
        <p:spPr>
          <a:xfrm>
            <a:off x="8713414" y="1624204"/>
            <a:ext cx="5423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减少</a:t>
            </a:r>
            <a:r>
              <a:rPr lang="zh-CN" altLang="en-US" sz="3600">
                <a:solidFill>
                  <a:srgbClr val="C00000"/>
                </a:solidFill>
                <a:latin typeface="汉仪尚巍流云体简" panose="00020600040101010101" pitchFamily="18" charset="-122"/>
                <a:ea typeface="汉仪尚巍流云体简" panose="00020600040101010101" pitchFamily="18" charset="-122"/>
              </a:rPr>
              <a:t>二义性</a:t>
            </a:r>
            <a:endParaRPr lang="zh-CN" altLang="en-US" sz="3600" dirty="0">
              <a:solidFill>
                <a:srgbClr val="C00000"/>
              </a:solidFill>
              <a:latin typeface="汉仪尚巍流云体简" panose="00020600040101010101" pitchFamily="18" charset="-122"/>
              <a:ea typeface="汉仪尚巍流云体简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6823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Prompt</a:t>
            </a:r>
            <a:r>
              <a:rPr lang="zh-CN" altLang="en-US"/>
              <a:t>练习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>
                <a:solidFill>
                  <a:srgbClr val="C00000"/>
                </a:solidFill>
                <a:latin typeface="Consolas" panose="020B0609020204030204" pitchFamily="49" charset="0"/>
              </a:rPr>
              <a:t>角色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：</a:t>
            </a:r>
            <a:r>
              <a:rPr lang="zh-CN" altLang="en-US">
                <a:latin typeface="Consolas" panose="020B0609020204030204" pitchFamily="49" charset="0"/>
              </a:rPr>
              <a:t>你是一位专业的博客作者。</a:t>
            </a:r>
            <a:endParaRPr lang="en-US" altLang="zh-CN"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>
                <a:solidFill>
                  <a:srgbClr val="C00000"/>
                </a:solidFill>
                <a:latin typeface="Consolas" panose="020B0609020204030204" pitchFamily="49" charset="0"/>
              </a:rPr>
              <a:t>指示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：</a:t>
            </a:r>
            <a:r>
              <a:rPr lang="zh-CN" altLang="en-US">
                <a:latin typeface="Consolas" panose="020B0609020204030204" pitchFamily="49" charset="0"/>
              </a:rPr>
              <a:t>撰写一篇关于最新</a:t>
            </a:r>
            <a:r>
              <a:rPr lang="en-US" altLang="zh-CN">
                <a:latin typeface="Consolas" panose="020B0609020204030204" pitchFamily="49" charset="0"/>
              </a:rPr>
              <a:t>AI</a:t>
            </a:r>
            <a:r>
              <a:rPr lang="zh-CN" altLang="en-US">
                <a:latin typeface="Consolas" panose="020B0609020204030204" pitchFamily="49" charset="0"/>
              </a:rPr>
              <a:t>技术发展的文章。</a:t>
            </a:r>
            <a:endParaRPr lang="en-US" altLang="zh-CN"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>
                <a:latin typeface="Consolas" panose="020B0609020204030204" pitchFamily="49" charset="0"/>
              </a:rPr>
              <a:t>上下文</a:t>
            </a:r>
            <a:r>
              <a:rPr lang="zh-CN" altLang="en-US">
                <a:latin typeface="Consolas" panose="020B0609020204030204" pitchFamily="49" charset="0"/>
              </a:rPr>
              <a:t>：文章应该涵盖</a:t>
            </a:r>
            <a:r>
              <a:rPr lang="en-US" altLang="zh-CN">
                <a:latin typeface="Consolas" panose="020B0609020204030204" pitchFamily="49" charset="0"/>
              </a:rPr>
              <a:t>AI</a:t>
            </a:r>
            <a:r>
              <a:rPr lang="zh-CN" altLang="en-US">
                <a:latin typeface="Consolas" panose="020B0609020204030204" pitchFamily="49" charset="0"/>
              </a:rPr>
              <a:t>技术的当前状态和未来趋势。</a:t>
            </a:r>
            <a:endParaRPr lang="en-US" altLang="zh-CN"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>
                <a:latin typeface="Consolas" panose="020B0609020204030204" pitchFamily="49" charset="0"/>
              </a:rPr>
              <a:t>例子</a:t>
            </a:r>
            <a:r>
              <a:rPr lang="zh-CN" altLang="en-US">
                <a:latin typeface="Consolas" panose="020B0609020204030204" pitchFamily="49" charset="0"/>
              </a:rPr>
              <a:t>：可以引用最近的</a:t>
            </a:r>
            <a:r>
              <a:rPr lang="en-US" altLang="zh-CN">
                <a:latin typeface="Consolas" panose="020B0609020204030204" pitchFamily="49" charset="0"/>
              </a:rPr>
              <a:t>AI</a:t>
            </a:r>
            <a:r>
              <a:rPr lang="zh-CN" altLang="en-US">
                <a:latin typeface="Consolas" panose="020B0609020204030204" pitchFamily="49" charset="0"/>
              </a:rPr>
              <a:t>技术突破和行业专家的见解。</a:t>
            </a:r>
            <a:endParaRPr lang="en-US" altLang="zh-CN"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>
                <a:latin typeface="Consolas" panose="020B0609020204030204" pitchFamily="49" charset="0"/>
              </a:rPr>
              <a:t>输入</a:t>
            </a:r>
            <a:r>
              <a:rPr lang="zh-CN" altLang="en-US">
                <a:latin typeface="Consolas" panose="020B0609020204030204" pitchFamily="49" charset="0"/>
              </a:rPr>
              <a:t>：当前</a:t>
            </a:r>
            <a:r>
              <a:rPr lang="en-US" altLang="zh-CN">
                <a:latin typeface="Consolas" panose="020B0609020204030204" pitchFamily="49" charset="0"/>
              </a:rPr>
              <a:t>AI</a:t>
            </a:r>
            <a:r>
              <a:rPr lang="zh-CN" altLang="en-US">
                <a:latin typeface="Consolas" panose="020B0609020204030204" pitchFamily="49" charset="0"/>
              </a:rPr>
              <a:t>技术的相关信息和数据。</a:t>
            </a:r>
            <a:endParaRPr lang="en-US" altLang="zh-CN"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>
                <a:latin typeface="Consolas" panose="020B0609020204030204" pitchFamily="49" charset="0"/>
              </a:rPr>
              <a:t>输出</a:t>
            </a:r>
            <a:r>
              <a:rPr lang="zh-CN" altLang="en-US">
                <a:latin typeface="Consolas" panose="020B0609020204030204" pitchFamily="49" charset="0"/>
              </a:rPr>
              <a:t>：一篇结构清晰、观点鲜明的文章草稿。</a:t>
            </a:r>
            <a:endParaRPr lang="en-US" altLang="zh-CN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258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常见的编程相关的</a:t>
            </a:r>
            <a:r>
              <a:rPr lang="en-US" altLang="zh-CN"/>
              <a:t>Prompt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你是一个软件工程师，帮我生成</a:t>
            </a:r>
            <a:r>
              <a:rPr lang="en-US" altLang="zh-CN">
                <a:latin typeface="Consolas" panose="020B0609020204030204" pitchFamily="49" charset="0"/>
              </a:rPr>
              <a:t>MySQL</a:t>
            </a:r>
            <a:r>
              <a:rPr lang="zh-CN" altLang="en-US">
                <a:latin typeface="Consolas" panose="020B0609020204030204" pitchFamily="49" charset="0"/>
              </a:rPr>
              <a:t>的表结构</a:t>
            </a:r>
            <a:endParaRPr lang="en-US" altLang="zh-CN"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你是一个软件工程师，现在要根据数据库的</a:t>
            </a:r>
            <a:r>
              <a:rPr lang="en-US" altLang="zh-CN">
                <a:latin typeface="Consolas" panose="020B0609020204030204" pitchFamily="49" charset="0"/>
              </a:rPr>
              <a:t>sql</a:t>
            </a:r>
            <a:r>
              <a:rPr lang="zh-CN" altLang="en-US">
                <a:latin typeface="Consolas" panose="020B0609020204030204" pitchFamily="49" charset="0"/>
              </a:rPr>
              <a:t>脚本，编写数据库说明文档</a:t>
            </a:r>
            <a:endParaRPr lang="en-US" altLang="zh-CN"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你是一个软件工程师，为了方便理解代码执行流程，需要给出代码执行的流程图</a:t>
            </a:r>
            <a:endParaRPr lang="en-US" altLang="zh-CN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7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A662F4-1ED1-B228-343D-FF008B0CD2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AI</a:t>
            </a:r>
            <a:r>
              <a:rPr lang="zh-CN" altLang="en-US"/>
              <a:t>互动指令</a:t>
            </a:r>
            <a:r>
              <a:rPr lang="en-US" altLang="zh-CN"/>
              <a:t>Prompt</a:t>
            </a:r>
            <a:r>
              <a:rPr lang="zh-CN" altLang="en-US"/>
              <a:t>组成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>
                <a:solidFill>
                  <a:srgbClr val="C00000"/>
                </a:solidFill>
              </a:rPr>
              <a:t>角色、指令</a:t>
            </a:r>
            <a:endParaRPr lang="en-US" altLang="zh-CN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上下文、例子、输入、输出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2757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项目搭建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6708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978A75-273F-91C0-0159-7DBD56C2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693" y="1704476"/>
            <a:ext cx="3188576" cy="4333769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搭建后端项目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后端仓库地址：</a:t>
            </a:r>
            <a:r>
              <a:rPr lang="en-US" altLang="zh-CN">
                <a:latin typeface="+mn-ea"/>
                <a:ea typeface="+mn-ea"/>
                <a:hlinkClick r:id="rId3"/>
              </a:rPr>
              <a:t>https://gitee.com/yudian1991/dkd-parent.git</a:t>
            </a:r>
            <a:endParaRPr lang="en-US" altLang="zh-CN">
              <a:latin typeface="+mn-ea"/>
              <a:ea typeface="+mn-ea"/>
              <a:hlinkClick r:id="rId4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en-US" altLang="zh-CN">
                <a:latin typeface="+mn-ea"/>
                <a:ea typeface="+mn-ea"/>
              </a:rPr>
              <a:t>Git</a:t>
            </a:r>
            <a:r>
              <a:rPr lang="zh-CN" altLang="en-US">
                <a:latin typeface="+mn-ea"/>
                <a:ea typeface="+mn-ea"/>
              </a:rPr>
              <a:t>克隆并初始化项目</a:t>
            </a: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en-US" altLang="zh-CN">
                <a:latin typeface="+mn-ea"/>
                <a:ea typeface="+mn-ea"/>
              </a:rPr>
              <a:t>MySQL</a:t>
            </a:r>
            <a:r>
              <a:rPr lang="zh-CN" altLang="en-US">
                <a:latin typeface="+mn-ea"/>
                <a:ea typeface="+mn-ea"/>
              </a:rPr>
              <a:t>导入与配置</a:t>
            </a: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启动</a:t>
            </a:r>
            <a:r>
              <a:rPr lang="en-US" altLang="zh-CN">
                <a:latin typeface="+mn-ea"/>
                <a:ea typeface="+mn-ea"/>
              </a:rPr>
              <a:t>Redis</a:t>
            </a:r>
            <a:r>
              <a:rPr lang="zh-CN" altLang="en-US">
                <a:latin typeface="+mn-ea"/>
                <a:ea typeface="+mn-ea"/>
              </a:rPr>
              <a:t>与配置</a:t>
            </a:r>
            <a:endParaRPr lang="en-US" altLang="zh-CN">
              <a:latin typeface="+mn-ea"/>
              <a:ea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运行后端项目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893AC40-B6A8-B2C6-6E51-9633A5B42EE4}"/>
              </a:ext>
            </a:extLst>
          </p:cNvPr>
          <p:cNvSpPr/>
          <p:nvPr/>
        </p:nvSpPr>
        <p:spPr>
          <a:xfrm>
            <a:off x="7298693" y="3808543"/>
            <a:ext cx="3188576" cy="332533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03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4D405A-5DD5-4642-4AE9-9AE229FE3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70"/>
          <a:stretch/>
        </p:blipFill>
        <p:spPr>
          <a:xfrm>
            <a:off x="7338322" y="1519422"/>
            <a:ext cx="2783142" cy="5001064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搭建前端项目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80" y="1691259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前端仓库地址：</a:t>
            </a:r>
            <a:r>
              <a:rPr lang="en-US" altLang="zh-CN">
                <a:latin typeface="+mn-ea"/>
                <a:ea typeface="+mn-ea"/>
                <a:hlinkClick r:id="rId3"/>
              </a:rPr>
              <a:t>https://gitee.com/yudian1991/dkd-vue.git</a:t>
            </a:r>
            <a:endParaRPr lang="en-US" altLang="zh-CN">
              <a:latin typeface="+mn-ea"/>
              <a:ea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Git</a:t>
            </a:r>
            <a:r>
              <a:rPr lang="zh-CN" altLang="en-US"/>
              <a:t>克隆并初始化项目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安装依赖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运行前端项目</a:t>
            </a:r>
            <a:endParaRPr lang="en-US" altLang="zh-CN"/>
          </a:p>
          <a:p>
            <a:pPr algn="just">
              <a:spcBef>
                <a:spcPts val="600"/>
              </a:spcBef>
            </a:pP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C8A958B-3CD3-745A-B7E6-C3855BB870DD}"/>
              </a:ext>
            </a:extLst>
          </p:cNvPr>
          <p:cNvSpPr/>
          <p:nvPr/>
        </p:nvSpPr>
        <p:spPr>
          <a:xfrm>
            <a:off x="7338322" y="4645322"/>
            <a:ext cx="2783142" cy="206122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7E441C-D133-E746-8564-0A8F0263006F}"/>
              </a:ext>
            </a:extLst>
          </p:cNvPr>
          <p:cNvSpPr/>
          <p:nvPr/>
        </p:nvSpPr>
        <p:spPr>
          <a:xfrm>
            <a:off x="7338322" y="2760901"/>
            <a:ext cx="2783142" cy="206122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96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点位管理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8952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需求说明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业务场景：公司计划在北京的高流量商业和居民区与潜在合作商洽谈，</a:t>
            </a:r>
            <a:r>
              <a:rPr lang="zh-CN" altLang="en-US"/>
              <a:t>确定点位</a:t>
            </a:r>
            <a:r>
              <a:rPr lang="zh-CN" altLang="en-US">
                <a:latin typeface="+mn-ea"/>
                <a:ea typeface="+mn-ea"/>
              </a:rPr>
              <a:t>部署智能售货机，提供便捷的购买服务。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点位管理主要涉及到三个功能模块，业务流程如下：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3ECB15F-8CC1-5F96-A204-8F1BE838E997}"/>
              </a:ext>
            </a:extLst>
          </p:cNvPr>
          <p:cNvSpPr/>
          <p:nvPr/>
        </p:nvSpPr>
        <p:spPr>
          <a:xfrm>
            <a:off x="1324060" y="4267199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后台登录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9BD980D-BAA0-8D8E-E79F-258E3D18EAEB}"/>
              </a:ext>
            </a:extLst>
          </p:cNvPr>
          <p:cNvSpPr/>
          <p:nvPr/>
        </p:nvSpPr>
        <p:spPr>
          <a:xfrm>
            <a:off x="3602605" y="4267199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新增区域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99DA548-C22B-4B2D-0122-482A4254B158}"/>
              </a:ext>
            </a:extLst>
          </p:cNvPr>
          <p:cNvSpPr/>
          <p:nvPr/>
        </p:nvSpPr>
        <p:spPr>
          <a:xfrm>
            <a:off x="5382243" y="4267199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新增合作商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DABB403-B94C-9AAA-8EBD-ECA5372E880D}"/>
              </a:ext>
            </a:extLst>
          </p:cNvPr>
          <p:cNvSpPr/>
          <p:nvPr/>
        </p:nvSpPr>
        <p:spPr>
          <a:xfrm>
            <a:off x="7161881" y="4245474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新增点位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DE83AF1-8E42-2509-7EF7-ACA9E3FE0FFD}"/>
              </a:ext>
            </a:extLst>
          </p:cNvPr>
          <p:cNvGrpSpPr/>
          <p:nvPr/>
        </p:nvGrpSpPr>
        <p:grpSpPr>
          <a:xfrm>
            <a:off x="2900513" y="2672440"/>
            <a:ext cx="8278841" cy="3444548"/>
            <a:chOff x="2072962" y="1563947"/>
            <a:chExt cx="2510613" cy="4883152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07F12FA-80B2-BFC9-AD9B-F5882AFDF993}"/>
                </a:ext>
              </a:extLst>
            </p:cNvPr>
            <p:cNvSpPr/>
            <p:nvPr/>
          </p:nvSpPr>
          <p:spPr>
            <a:xfrm>
              <a:off x="2072962" y="1563947"/>
              <a:ext cx="2510613" cy="528129"/>
            </a:xfrm>
            <a:prstGeom prst="rect">
              <a:avLst/>
            </a:prstGeom>
            <a:solidFill>
              <a:srgbClr val="E1F7FF"/>
            </a:solidFill>
            <a:ln w="12700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rgbClr val="49504F"/>
                  </a:solidFill>
                </a:rPr>
                <a:t>点位管理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F69B4C1-585F-E525-3605-BFAF1870E5CA}"/>
                </a:ext>
              </a:extLst>
            </p:cNvPr>
            <p:cNvSpPr/>
            <p:nvPr/>
          </p:nvSpPr>
          <p:spPr>
            <a:xfrm>
              <a:off x="2072962" y="1563947"/>
              <a:ext cx="2510613" cy="4883152"/>
            </a:xfrm>
            <a:prstGeom prst="rect">
              <a:avLst/>
            </a:prstGeom>
            <a:noFill/>
            <a:ln w="12700">
              <a:solidFill>
                <a:srgbClr val="49504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EDB2B86-CDBA-4414-4374-9AC53B4FF73C}"/>
              </a:ext>
            </a:extLst>
          </p:cNvPr>
          <p:cNvGrpSpPr/>
          <p:nvPr/>
        </p:nvGrpSpPr>
        <p:grpSpPr>
          <a:xfrm>
            <a:off x="742067" y="2672440"/>
            <a:ext cx="2157473" cy="3444548"/>
            <a:chOff x="2072962" y="1563947"/>
            <a:chExt cx="2510613" cy="488315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E793404-8803-A8FA-CAE5-DE7EC0DB1D50}"/>
                </a:ext>
              </a:extLst>
            </p:cNvPr>
            <p:cNvSpPr/>
            <p:nvPr/>
          </p:nvSpPr>
          <p:spPr>
            <a:xfrm>
              <a:off x="2072962" y="1563947"/>
              <a:ext cx="2510613" cy="528129"/>
            </a:xfrm>
            <a:prstGeom prst="rect">
              <a:avLst/>
            </a:prstGeom>
            <a:solidFill>
              <a:srgbClr val="E1F7FF"/>
            </a:solidFill>
            <a:ln w="12700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rgbClr val="49504F"/>
                  </a:solidFill>
                </a:rPr>
                <a:t>登录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43642BB-6F9C-2099-6555-DBF346ED20F4}"/>
                </a:ext>
              </a:extLst>
            </p:cNvPr>
            <p:cNvSpPr/>
            <p:nvPr/>
          </p:nvSpPr>
          <p:spPr>
            <a:xfrm>
              <a:off x="2072962" y="2092075"/>
              <a:ext cx="2510613" cy="4355024"/>
            </a:xfrm>
            <a:prstGeom prst="rect">
              <a:avLst/>
            </a:prstGeom>
            <a:noFill/>
            <a:ln w="12700">
              <a:solidFill>
                <a:srgbClr val="49504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91D54D95-5857-F213-A964-B535C70D7374}"/>
              </a:ext>
            </a:extLst>
          </p:cNvPr>
          <p:cNvSpPr/>
          <p:nvPr/>
        </p:nvSpPr>
        <p:spPr>
          <a:xfrm>
            <a:off x="1445131" y="3290818"/>
            <a:ext cx="873760" cy="419288"/>
          </a:xfrm>
          <a:prstGeom prst="roundRect">
            <a:avLst>
              <a:gd name="adj" fmla="val 46134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开始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ABB9149-D41F-ED75-9E41-88A747EC6FE7}"/>
              </a:ext>
            </a:extLst>
          </p:cNvPr>
          <p:cNvCxnSpPr>
            <a:cxnSpLocks/>
          </p:cNvCxnSpPr>
          <p:nvPr/>
        </p:nvCxnSpPr>
        <p:spPr>
          <a:xfrm>
            <a:off x="1887924" y="3774599"/>
            <a:ext cx="0" cy="470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4DFF772-8963-675C-1C60-221216B0D4D9}"/>
              </a:ext>
            </a:extLst>
          </p:cNvPr>
          <p:cNvSpPr/>
          <p:nvPr/>
        </p:nvSpPr>
        <p:spPr>
          <a:xfrm>
            <a:off x="8941519" y="4289756"/>
            <a:ext cx="873760" cy="419288"/>
          </a:xfrm>
          <a:prstGeom prst="roundRect">
            <a:avLst>
              <a:gd name="adj" fmla="val 46134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结束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13887D5-68F4-25F8-6515-1F0B7A395CC6}"/>
              </a:ext>
            </a:extLst>
          </p:cNvPr>
          <p:cNvCxnSpPr>
            <a:cxnSpLocks/>
          </p:cNvCxnSpPr>
          <p:nvPr/>
        </p:nvCxnSpPr>
        <p:spPr>
          <a:xfrm>
            <a:off x="2583106" y="4593188"/>
            <a:ext cx="840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E268C6B-BEAA-1307-CAF8-571AF1B5D3E4}"/>
              </a:ext>
            </a:extLst>
          </p:cNvPr>
          <p:cNvCxnSpPr>
            <a:cxnSpLocks/>
          </p:cNvCxnSpPr>
          <p:nvPr/>
        </p:nvCxnSpPr>
        <p:spPr>
          <a:xfrm>
            <a:off x="4865799" y="4551348"/>
            <a:ext cx="397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D3198BC-BEDA-F941-0B3E-F2B33E318FC5}"/>
              </a:ext>
            </a:extLst>
          </p:cNvPr>
          <p:cNvCxnSpPr>
            <a:cxnSpLocks/>
          </p:cNvCxnSpPr>
          <p:nvPr/>
        </p:nvCxnSpPr>
        <p:spPr>
          <a:xfrm>
            <a:off x="6642048" y="4541039"/>
            <a:ext cx="397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4210096-3786-DD90-49DF-D9CBF8E913DF}"/>
              </a:ext>
            </a:extLst>
          </p:cNvPr>
          <p:cNvCxnSpPr>
            <a:cxnSpLocks/>
          </p:cNvCxnSpPr>
          <p:nvPr/>
        </p:nvCxnSpPr>
        <p:spPr>
          <a:xfrm>
            <a:off x="8449827" y="4499400"/>
            <a:ext cx="397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55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  <p:bldP spid="8" grpId="0" animBg="1"/>
      <p:bldP spid="24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项目介绍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34F936B-6DA4-1DFC-76BA-98585CD6E29B}"/>
              </a:ext>
            </a:extLst>
          </p:cNvPr>
          <p:cNvSpPr/>
          <p:nvPr/>
        </p:nvSpPr>
        <p:spPr>
          <a:xfrm>
            <a:off x="13139743" y="417835"/>
            <a:ext cx="7723817" cy="7796525"/>
          </a:xfrm>
          <a:prstGeom prst="ellipse">
            <a:avLst/>
          </a:prstGeom>
          <a:gradFill flip="none" rotWithShape="1">
            <a:gsLst>
              <a:gs pos="0">
                <a:srgbClr val="710B1B">
                  <a:lumMod val="90000"/>
                  <a:lumOff val="10000"/>
                </a:srgbClr>
              </a:gs>
              <a:gs pos="87000">
                <a:srgbClr val="710B1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>
                      <a:lumMod val="95000"/>
                    </a:prstClr>
                  </a:gs>
                  <a:gs pos="100000">
                    <a:prstClr val="white">
                      <a:lumMod val="85000"/>
                    </a:prstClr>
                  </a:gs>
                </a:gsLst>
                <a:lin ang="7200000" scaled="0"/>
              </a:gra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161B4F-3390-7DF7-F4DD-7FB5574894E4}"/>
              </a:ext>
            </a:extLst>
          </p:cNvPr>
          <p:cNvSpPr txBox="1"/>
          <p:nvPr/>
        </p:nvSpPr>
        <p:spPr>
          <a:xfrm>
            <a:off x="14439761" y="906944"/>
            <a:ext cx="3680631" cy="38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OPPOSans B" panose="00020600040101010101" pitchFamily="18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HarmonyOS Sans SC Bold"/>
                <a:cs typeface="OPPOSans B" panose="00020600040101010101" pitchFamily="18" charset="-122"/>
              </a:rPr>
              <a:t>智能售货机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HarmonyOS Sans SC Bold"/>
              <a:cs typeface="OPPOSans B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B54F0A-9E8F-5DE5-1ED3-7B40CFDFD5A1}"/>
              </a:ext>
            </a:extLst>
          </p:cNvPr>
          <p:cNvSpPr txBox="1"/>
          <p:nvPr/>
        </p:nvSpPr>
        <p:spPr>
          <a:xfrm>
            <a:off x="14210457" y="1669743"/>
            <a:ext cx="3680631" cy="177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63450"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物联网技术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智能分析与推荐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人员设备绑定管理</a:t>
            </a:r>
            <a:endParaRPr lang="en-US" altLang="zh-CN">
              <a:solidFill>
                <a:prstClr val="white"/>
              </a:solidFill>
              <a:latin typeface="+mn-lt"/>
              <a:ea typeface="HarmonyOS Sans SC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移动支付支持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线上线下融合（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OMO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5AAC9E8-1149-4FB6-BCD9-2800867E3F59}"/>
              </a:ext>
            </a:extLst>
          </p:cNvPr>
          <p:cNvSpPr/>
          <p:nvPr/>
        </p:nvSpPr>
        <p:spPr>
          <a:xfrm>
            <a:off x="-8656320" y="-4027313"/>
            <a:ext cx="8385785" cy="83857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>
                      <a:lumMod val="95000"/>
                    </a:prstClr>
                  </a:gs>
                  <a:gs pos="100000">
                    <a:prstClr val="white">
                      <a:lumMod val="85000"/>
                    </a:prstClr>
                  </a:gs>
                </a:gsLst>
                <a:lin ang="7200000" scaled="0"/>
              </a:gra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51184A9-8561-FA2E-7338-3BEA8ACB958E}"/>
              </a:ext>
            </a:extLst>
          </p:cNvPr>
          <p:cNvSpPr txBox="1"/>
          <p:nvPr/>
        </p:nvSpPr>
        <p:spPr>
          <a:xfrm>
            <a:off x="-3755624" y="1757768"/>
            <a:ext cx="3083932" cy="177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63450"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通过互联网连接和交互的物体网络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典型应用：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智能家居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共享充电桩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HarmonyOS Sans SC"/>
              </a:rPr>
              <a:t>智能售货机</a:t>
            </a:r>
            <a:endParaRPr lang="en-US" altLang="zh-CN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HarmonyOS Sans SC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3CBA5F4-ACCA-B161-2E08-F99285977563}"/>
              </a:ext>
            </a:extLst>
          </p:cNvPr>
          <p:cNvSpPr txBox="1"/>
          <p:nvPr/>
        </p:nvSpPr>
        <p:spPr>
          <a:xfrm>
            <a:off x="-4139710" y="1011139"/>
            <a:ext cx="3339989" cy="386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armonyOS Sans SC Bold"/>
                <a:cs typeface="+mn-cs"/>
              </a:rPr>
              <a:t>                  物联网</a:t>
            </a: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armonyOS Sans SC Bold"/>
                <a:cs typeface="+mn-cs"/>
              </a:rPr>
              <a:t>(</a:t>
            </a: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IoT</a:t>
            </a: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armonyOS Sans SC Bold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976994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>
            <a:extLst>
              <a:ext uri="{FF2B5EF4-FFF2-40B4-BE49-F238E27FC236}">
                <a16:creationId xmlns:a16="http://schemas.microsoft.com/office/drawing/2014/main" id="{BCF2A1A5-F78B-B47A-9CAC-C7AC57BA446C}"/>
              </a:ext>
            </a:extLst>
          </p:cNvPr>
          <p:cNvSpPr txBox="1">
            <a:spLocks/>
          </p:cNvSpPr>
          <p:nvPr/>
        </p:nvSpPr>
        <p:spPr>
          <a:xfrm>
            <a:off x="5271231" y="2174196"/>
            <a:ext cx="5973761" cy="637267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生成基础代码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CE87AC52-99A7-7B43-5F5B-28A10CBB712C}"/>
              </a:ext>
            </a:extLst>
          </p:cNvPr>
          <p:cNvSpPr txBox="1">
            <a:spLocks/>
          </p:cNvSpPr>
          <p:nvPr/>
        </p:nvSpPr>
        <p:spPr>
          <a:xfrm>
            <a:off x="5271231" y="2811463"/>
            <a:ext cx="5973761" cy="637267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区域管理改造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460E3503-2074-E6B5-4D99-8FC3A3E31876}"/>
              </a:ext>
            </a:extLst>
          </p:cNvPr>
          <p:cNvSpPr txBox="1">
            <a:spLocks/>
          </p:cNvSpPr>
          <p:nvPr/>
        </p:nvSpPr>
        <p:spPr>
          <a:xfrm>
            <a:off x="5271231" y="3429000"/>
            <a:ext cx="5973761" cy="637267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合作商管理改造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99C7B504-3781-9B18-D1B4-A3BE87AF85E1}"/>
              </a:ext>
            </a:extLst>
          </p:cNvPr>
          <p:cNvSpPr txBox="1">
            <a:spLocks/>
          </p:cNvSpPr>
          <p:nvPr/>
        </p:nvSpPr>
        <p:spPr>
          <a:xfrm>
            <a:off x="5271231" y="4066267"/>
            <a:ext cx="5973761" cy="637267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点位管理改造</a:t>
            </a:r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77D6B891-17BB-AE28-8404-B54B3E53D221}"/>
              </a:ext>
            </a:extLst>
          </p:cNvPr>
          <p:cNvSpPr txBox="1">
            <a:spLocks/>
          </p:cNvSpPr>
          <p:nvPr/>
        </p:nvSpPr>
        <p:spPr>
          <a:xfrm>
            <a:off x="5281742" y="1564597"/>
            <a:ext cx="5973761" cy="637267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库表设计</a:t>
            </a:r>
          </a:p>
        </p:txBody>
      </p:sp>
    </p:spTree>
    <p:extLst>
      <p:ext uri="{BB962C8B-B14F-4D97-AF65-F5344CB8AC3E}">
        <p14:creationId xmlns:p14="http://schemas.microsoft.com/office/powerpoint/2010/main" val="133080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点位管理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4" name="!!a1">
            <a:extLst>
              <a:ext uri="{FF2B5EF4-FFF2-40B4-BE49-F238E27FC236}">
                <a16:creationId xmlns:a16="http://schemas.microsoft.com/office/drawing/2014/main" id="{9C68CAEF-7493-241A-F71E-81F83BF9B352}"/>
              </a:ext>
            </a:extLst>
          </p:cNvPr>
          <p:cNvSpPr txBox="1">
            <a:spLocks/>
          </p:cNvSpPr>
          <p:nvPr/>
        </p:nvSpPr>
        <p:spPr>
          <a:xfrm>
            <a:off x="5273040" y="3069272"/>
            <a:ext cx="122341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库表设计</a:t>
            </a: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904F4812-89BC-20B7-1169-C5851D20B8AF}"/>
              </a:ext>
            </a:extLst>
          </p:cNvPr>
          <p:cNvSpPr txBox="1">
            <a:spLocks/>
          </p:cNvSpPr>
          <p:nvPr/>
        </p:nvSpPr>
        <p:spPr>
          <a:xfrm>
            <a:off x="5273040" y="3496377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生成基础代码</a:t>
            </a: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5990ED4D-BA63-B412-AE8B-0D4BD684700C}"/>
              </a:ext>
            </a:extLst>
          </p:cNvPr>
          <p:cNvSpPr txBox="1">
            <a:spLocks/>
          </p:cNvSpPr>
          <p:nvPr/>
        </p:nvSpPr>
        <p:spPr>
          <a:xfrm>
            <a:off x="5273040" y="392348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区域管理改造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34A563D8-ABA3-C740-F40D-BDB91D08C4D8}"/>
              </a:ext>
            </a:extLst>
          </p:cNvPr>
          <p:cNvSpPr txBox="1">
            <a:spLocks/>
          </p:cNvSpPr>
          <p:nvPr/>
        </p:nvSpPr>
        <p:spPr>
          <a:xfrm>
            <a:off x="5273040" y="4350587"/>
            <a:ext cx="1829347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合作商管理改造</a:t>
            </a:r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BECEDE58-C384-DE00-DA35-2B8277C18559}"/>
              </a:ext>
            </a:extLst>
          </p:cNvPr>
          <p:cNvSpPr txBox="1">
            <a:spLocks/>
          </p:cNvSpPr>
          <p:nvPr/>
        </p:nvSpPr>
        <p:spPr>
          <a:xfrm>
            <a:off x="5273040" y="477769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点位管理改造</a:t>
            </a:r>
          </a:p>
        </p:txBody>
      </p:sp>
    </p:spTree>
    <p:extLst>
      <p:ext uri="{BB962C8B-B14F-4D97-AF65-F5344CB8AC3E}">
        <p14:creationId xmlns:p14="http://schemas.microsoft.com/office/powerpoint/2010/main" val="222456044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库表设计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652271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参考页面原型和具体需求完成库表设计</a:t>
            </a:r>
          </a:p>
          <a:p>
            <a:pPr algn="just">
              <a:spcBef>
                <a:spcPts val="600"/>
              </a:spcBef>
            </a:pPr>
            <a:r>
              <a:rPr lang="en-US" altLang="zh-CN">
                <a:latin typeface="+mn-ea"/>
                <a:ea typeface="+mn-ea"/>
              </a:rPr>
              <a:t>     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9A7553-57A5-0CF9-B6A2-66BB9D92D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" y="2381257"/>
            <a:ext cx="6542840" cy="1938326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DB54D9-FD22-DE47-5CB5-1C8489562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45" y="3106295"/>
            <a:ext cx="6542842" cy="226371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BAAF83-55CE-0AD6-9FB2-812821BCD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043" y="3818060"/>
            <a:ext cx="6542840" cy="230973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444ADF8-BA36-2BA2-9D67-904D510C2AA1}"/>
              </a:ext>
            </a:extLst>
          </p:cNvPr>
          <p:cNvSpPr txBox="1"/>
          <p:nvPr/>
        </p:nvSpPr>
        <p:spPr>
          <a:xfrm>
            <a:off x="7875648" y="2310352"/>
            <a:ext cx="3600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ea typeface="+mj-ea"/>
              </a:rPr>
              <a:t>区域表：主键</a:t>
            </a:r>
            <a:r>
              <a:rPr lang="en-US" altLang="zh-CN" sz="1600">
                <a:ea typeface="+mj-ea"/>
              </a:rPr>
              <a:t>id</a:t>
            </a:r>
            <a:r>
              <a:rPr lang="zh-CN" altLang="en-US" sz="1600">
                <a:ea typeface="+mj-ea"/>
              </a:rPr>
              <a:t>、区域名称、备注说明</a:t>
            </a:r>
            <a:endParaRPr lang="en-US" altLang="zh-CN" sz="1600">
              <a:ea typeface="+mj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DF19B0-0B4A-3645-BD1B-EC8CBF270D28}"/>
              </a:ext>
            </a:extLst>
          </p:cNvPr>
          <p:cNvSpPr txBox="1"/>
          <p:nvPr/>
        </p:nvSpPr>
        <p:spPr>
          <a:xfrm>
            <a:off x="7890977" y="3162965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ea typeface="+mj-ea"/>
              </a:rPr>
              <a:t>合作商表：主键</a:t>
            </a:r>
            <a:r>
              <a:rPr lang="en-US" altLang="zh-CN" sz="1600">
                <a:ea typeface="+mj-ea"/>
              </a:rPr>
              <a:t>id</a:t>
            </a:r>
            <a:r>
              <a:rPr lang="zh-CN" altLang="en-US" sz="1600">
                <a:ea typeface="+mj-ea"/>
              </a:rPr>
              <a:t>、合作商名称、联系人、</a:t>
            </a:r>
            <a:endParaRPr lang="en-US" altLang="zh-CN" sz="1600"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ea typeface="+mj-ea"/>
              </a:rPr>
              <a:t>                   </a:t>
            </a:r>
            <a:r>
              <a:rPr lang="zh-CN" altLang="en-US" sz="1600">
                <a:ea typeface="+mj-ea"/>
              </a:rPr>
              <a:t>联系电话、分成比例、账号、密码</a:t>
            </a:r>
            <a:endParaRPr lang="en-US" altLang="zh-CN" sz="1600">
              <a:ea typeface="+mj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DEA9DF2-74ED-54CD-DF36-EA4EABD5A4B1}"/>
              </a:ext>
            </a:extLst>
          </p:cNvPr>
          <p:cNvSpPr txBox="1"/>
          <p:nvPr/>
        </p:nvSpPr>
        <p:spPr>
          <a:xfrm>
            <a:off x="7894221" y="4238154"/>
            <a:ext cx="4060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ea typeface="+mj-ea"/>
              </a:rPr>
              <a:t>点位表：主键</a:t>
            </a:r>
            <a:r>
              <a:rPr lang="en-US" altLang="zh-CN" sz="1600">
                <a:ea typeface="+mj-ea"/>
              </a:rPr>
              <a:t>id</a:t>
            </a:r>
            <a:r>
              <a:rPr lang="zh-CN" altLang="en-US" sz="1600">
                <a:ea typeface="+mj-ea"/>
              </a:rPr>
              <a:t>、点位名称、详细地址、</a:t>
            </a:r>
            <a:endParaRPr lang="en-US" altLang="zh-CN" sz="1600">
              <a:ea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>
                <a:ea typeface="+mj-ea"/>
              </a:rPr>
              <a:t>                </a:t>
            </a:r>
            <a:r>
              <a:rPr lang="zh-CN" altLang="en-US" sz="1600">
                <a:ea typeface="+mj-ea"/>
              </a:rPr>
              <a:t>商圈类型、区域外键、合作商外键</a:t>
            </a:r>
            <a:endParaRPr lang="en-US" altLang="zh-CN" sz="1600">
              <a:ea typeface="+mj-ea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08F5117-C772-557D-17CE-AB80160470B4}"/>
              </a:ext>
            </a:extLst>
          </p:cNvPr>
          <p:cNvGrpSpPr/>
          <p:nvPr/>
        </p:nvGrpSpPr>
        <p:grpSpPr>
          <a:xfrm>
            <a:off x="2889429" y="2871076"/>
            <a:ext cx="4597981" cy="3539873"/>
            <a:chOff x="2889429" y="2871076"/>
            <a:chExt cx="4597981" cy="353987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D891DC01-ED6D-0146-6C17-00E3F58F64D1}"/>
                </a:ext>
              </a:extLst>
            </p:cNvPr>
            <p:cNvGrpSpPr/>
            <p:nvPr/>
          </p:nvGrpSpPr>
          <p:grpSpPr>
            <a:xfrm>
              <a:off x="2889429" y="2871076"/>
              <a:ext cx="4597981" cy="3539873"/>
              <a:chOff x="4922203" y="5090873"/>
              <a:chExt cx="4400867" cy="1672255"/>
            </a:xfrm>
          </p:grpSpPr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EF6FAD9E-F78D-4824-F182-7E5FEA4AF30C}"/>
                  </a:ext>
                </a:extLst>
              </p:cNvPr>
              <p:cNvSpPr/>
              <p:nvPr/>
            </p:nvSpPr>
            <p:spPr>
              <a:xfrm>
                <a:off x="4922206" y="5090873"/>
                <a:ext cx="4400864" cy="1672255"/>
              </a:xfrm>
              <a:prstGeom prst="roundRect">
                <a:avLst>
                  <a:gd name="adj" fmla="val 3640"/>
                </a:avLst>
              </a:prstGeom>
              <a:solidFill>
                <a:srgbClr val="F6F6F6"/>
              </a:solidFill>
              <a:ln w="3175"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288000" rIns="0" bIns="0" rtlCol="0" anchor="t"/>
              <a:lstStyle/>
              <a:p>
                <a:endParaRPr lang="en-US" altLang="zh-CN" sz="1400" b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endParaRPr>
              </a:p>
            </p:txBody>
          </p:sp>
          <p:sp>
            <p:nvSpPr>
              <p:cNvPr id="30" name="矩形: 圆顶角 29">
                <a:extLst>
                  <a:ext uri="{FF2B5EF4-FFF2-40B4-BE49-F238E27FC236}">
                    <a16:creationId xmlns:a16="http://schemas.microsoft.com/office/drawing/2014/main" id="{B6CF3342-B195-6EDB-5B54-7F4F0748E519}"/>
                  </a:ext>
                </a:extLst>
              </p:cNvPr>
              <p:cNvSpPr/>
              <p:nvPr/>
            </p:nvSpPr>
            <p:spPr>
              <a:xfrm>
                <a:off x="4922203" y="5090873"/>
                <a:ext cx="4400864" cy="105299"/>
              </a:xfrm>
              <a:prstGeom prst="round2SameRect">
                <a:avLst>
                  <a:gd name="adj1" fmla="val 20154"/>
                  <a:gd name="adj2" fmla="val 0"/>
                </a:avLst>
              </a:prstGeom>
              <a:solidFill>
                <a:srgbClr val="BCBCB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CN" sz="1200" b="1">
                    <a:solidFill>
                      <a:schemeClr val="bg1"/>
                    </a:solidFill>
                    <a:latin typeface="Fira Code" panose="020B0809050000020004" pitchFamily="49" charset="0"/>
                    <a:ea typeface="Fira Code" panose="020B0809050000020004" pitchFamily="49" charset="0"/>
                    <a:cs typeface="阿里巴巴普惠体" panose="00020600040101010101" pitchFamily="18" charset="-122"/>
                  </a:rPr>
                  <a:t>BaseEntity</a:t>
                </a: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F1D43552-995E-BC35-2173-82123B7316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54171" y="5129047"/>
                <a:ext cx="45543" cy="55305"/>
              </a:xfrm>
              <a:prstGeom prst="ellipse">
                <a:avLst/>
              </a:prstGeom>
              <a:solidFill>
                <a:srgbClr val="FE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EEEA186C-99B1-86FC-25F6-AD3B1CD100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109193" y="5130568"/>
                <a:ext cx="45543" cy="55305"/>
              </a:xfrm>
              <a:prstGeom prst="ellipse">
                <a:avLst/>
              </a:prstGeom>
              <a:solidFill>
                <a:srgbClr val="2FC1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24BE8020-A6E4-89C8-7E7E-35720E9D32A2}"/>
                  </a:ext>
                </a:extLst>
              </p:cNvPr>
              <p:cNvSpPr/>
              <p:nvPr/>
            </p:nvSpPr>
            <p:spPr>
              <a:xfrm>
                <a:off x="5031682" y="5129047"/>
                <a:ext cx="45543" cy="55305"/>
              </a:xfrm>
              <a:prstGeom prst="ellipse">
                <a:avLst/>
              </a:prstGeom>
              <a:solidFill>
                <a:srgbClr val="FFC1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BE3936A-6DFF-D8CB-314E-F01FAA3C8A12}"/>
                </a:ext>
              </a:extLst>
            </p:cNvPr>
            <p:cNvSpPr txBox="1"/>
            <p:nvPr/>
          </p:nvSpPr>
          <p:spPr>
            <a:xfrm>
              <a:off x="2946620" y="3086963"/>
              <a:ext cx="4293265" cy="31700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000">
                  <a:solidFill>
                    <a:srgbClr val="0033B3"/>
                  </a:solidFill>
                  <a:ea typeface="JetBrains Mono"/>
                </a:rPr>
                <a:t>public class </a:t>
              </a:r>
              <a:r>
                <a:rPr lang="zh-CN" altLang="zh-CN" sz="1000">
                  <a:solidFill>
                    <a:srgbClr val="000000"/>
                  </a:solidFill>
                  <a:ea typeface="JetBrains Mono"/>
                </a:rPr>
                <a:t>BaseEntity </a:t>
              </a:r>
              <a:r>
                <a:rPr lang="zh-CN" altLang="zh-CN" sz="1000">
                  <a:solidFill>
                    <a:srgbClr val="0033B3"/>
                  </a:solidFill>
                  <a:ea typeface="JetBrains Mono"/>
                </a:rPr>
                <a:t>implements </a:t>
              </a:r>
              <a:r>
                <a:rPr lang="zh-CN" altLang="zh-CN" sz="1000">
                  <a:solidFill>
                    <a:srgbClr val="000000"/>
                  </a:solidFill>
                  <a:ea typeface="JetBrains Mono"/>
                </a:rPr>
                <a:t>Serializable</a:t>
              </a:r>
              <a:r>
                <a:rPr lang="zh-CN" altLang="zh-CN" sz="1000">
                  <a:solidFill>
                    <a:srgbClr val="3F9101"/>
                  </a:solidFill>
                  <a:ea typeface="JetBrains Mono"/>
                </a:rPr>
                <a:t>{</a:t>
              </a:r>
              <a:br>
                <a:rPr lang="zh-CN" altLang="zh-CN" sz="1000">
                  <a:solidFill>
                    <a:srgbClr val="080808"/>
                  </a:solidFill>
                  <a:ea typeface="JetBrains Mono"/>
                </a:rPr>
              </a:br>
              <a:br>
                <a:rPr lang="zh-CN" altLang="zh-CN" sz="1000" i="1">
                  <a:solidFill>
                    <a:srgbClr val="8C8C8C"/>
                  </a:solidFill>
                  <a:ea typeface="JetBrains Mono"/>
                </a:rPr>
              </a:br>
              <a:r>
                <a:rPr lang="zh-CN" altLang="zh-CN" sz="1000" i="1">
                  <a:solidFill>
                    <a:srgbClr val="8C8C8C"/>
                  </a:solidFill>
                  <a:ea typeface="JetBrains Mono"/>
                </a:rPr>
                <a:t>    </a:t>
              </a:r>
              <a:r>
                <a:rPr lang="zh-CN" altLang="zh-CN" sz="1000">
                  <a:solidFill>
                    <a:srgbClr val="9E880D"/>
                  </a:solidFill>
                  <a:ea typeface="JetBrains Mono"/>
                </a:rPr>
                <a:t>@JsonIgnore</a:t>
              </a:r>
              <a:br>
                <a:rPr lang="zh-CN" altLang="zh-CN" sz="1000">
                  <a:solidFill>
                    <a:srgbClr val="9E880D"/>
                  </a:solidFill>
                  <a:ea typeface="JetBrains Mono"/>
                </a:rPr>
              </a:br>
              <a:r>
                <a:rPr lang="zh-CN" altLang="zh-CN" sz="1000">
                  <a:solidFill>
                    <a:srgbClr val="9E880D"/>
                  </a:solidFill>
                  <a:ea typeface="JetBrains Mono"/>
                </a:rPr>
                <a:t>    </a:t>
              </a:r>
              <a:r>
                <a:rPr lang="zh-CN" altLang="zh-CN" sz="1000">
                  <a:solidFill>
                    <a:srgbClr val="0033B3"/>
                  </a:solidFill>
                  <a:ea typeface="JetBrains Mono"/>
                </a:rPr>
                <a:t>private </a:t>
              </a:r>
              <a:r>
                <a:rPr lang="zh-CN" altLang="zh-CN" sz="1000">
                  <a:solidFill>
                    <a:srgbClr val="000000"/>
                  </a:solidFill>
                  <a:ea typeface="JetBrains Mono"/>
                </a:rPr>
                <a:t>String </a:t>
              </a:r>
              <a:r>
                <a:rPr lang="zh-CN" altLang="zh-CN" sz="1000">
                  <a:solidFill>
                    <a:srgbClr val="871094"/>
                  </a:solidFill>
                  <a:ea typeface="JetBrains Mono"/>
                </a:rPr>
                <a:t>searchValue</a:t>
              </a:r>
              <a:r>
                <a:rPr lang="zh-CN" altLang="zh-CN" sz="1000">
                  <a:solidFill>
                    <a:srgbClr val="080808"/>
                  </a:solidFill>
                  <a:ea typeface="JetBrains Mono"/>
                </a:rPr>
                <a:t>;</a:t>
              </a:r>
              <a:r>
                <a:rPr lang="zh-CN" altLang="zh-CN" sz="1000" i="1">
                  <a:solidFill>
                    <a:srgbClr val="8C8C8C"/>
                  </a:solidFill>
                  <a:ea typeface="JetBrains Mono"/>
                </a:rPr>
                <a:t> /** </a:t>
              </a:r>
              <a:r>
                <a:rPr lang="zh-CN" altLang="zh-CN" sz="1000" i="1">
                  <a:solidFill>
                    <a:srgbClr val="8C8C8C"/>
                  </a:solidFill>
                  <a:ea typeface="JetBrains Mono"/>
                  <a:cs typeface="Courier New" panose="02070309020205020404" pitchFamily="49" charset="0"/>
                </a:rPr>
                <a:t>搜索值 </a:t>
              </a:r>
              <a:r>
                <a:rPr lang="zh-CN" altLang="zh-CN" sz="1000" i="1">
                  <a:solidFill>
                    <a:srgbClr val="8C8C8C"/>
                  </a:solidFill>
                  <a:ea typeface="JetBrains Mono"/>
                </a:rPr>
                <a:t>*/</a:t>
              </a:r>
              <a:br>
                <a:rPr lang="zh-CN" altLang="zh-CN" sz="1000">
                  <a:solidFill>
                    <a:srgbClr val="080808"/>
                  </a:solidFill>
                  <a:ea typeface="JetBrains Mono"/>
                </a:rPr>
              </a:br>
              <a:br>
                <a:rPr lang="zh-CN" altLang="zh-CN" sz="1000" i="1">
                  <a:solidFill>
                    <a:srgbClr val="8C8C8C"/>
                  </a:solidFill>
                  <a:ea typeface="JetBrains Mono"/>
                </a:rPr>
              </a:br>
              <a:r>
                <a:rPr lang="zh-CN" altLang="zh-CN" sz="1000" i="1">
                  <a:solidFill>
                    <a:srgbClr val="8C8C8C"/>
                  </a:solidFill>
                  <a:ea typeface="JetBrains Mono"/>
                </a:rPr>
                <a:t>    </a:t>
              </a:r>
              <a:r>
                <a:rPr lang="zh-CN" altLang="zh-CN" sz="1000">
                  <a:solidFill>
                    <a:srgbClr val="0033B3"/>
                  </a:solidFill>
                  <a:ea typeface="JetBrains Mono"/>
                </a:rPr>
                <a:t>private </a:t>
              </a:r>
              <a:r>
                <a:rPr lang="zh-CN" altLang="zh-CN" sz="1000">
                  <a:solidFill>
                    <a:srgbClr val="000000"/>
                  </a:solidFill>
                  <a:ea typeface="JetBrains Mono"/>
                </a:rPr>
                <a:t>String </a:t>
              </a:r>
              <a:r>
                <a:rPr lang="zh-CN" altLang="zh-CN" sz="1000">
                  <a:solidFill>
                    <a:srgbClr val="871094"/>
                  </a:solidFill>
                  <a:ea typeface="JetBrains Mono"/>
                </a:rPr>
                <a:t>createBy</a:t>
              </a:r>
              <a:r>
                <a:rPr lang="zh-CN" altLang="zh-CN" sz="1000">
                  <a:solidFill>
                    <a:srgbClr val="080808"/>
                  </a:solidFill>
                  <a:ea typeface="JetBrains Mono"/>
                </a:rPr>
                <a:t>; </a:t>
              </a:r>
              <a:r>
                <a:rPr lang="zh-CN" altLang="zh-CN" sz="1000" i="1">
                  <a:solidFill>
                    <a:srgbClr val="8C8C8C"/>
                  </a:solidFill>
                  <a:ea typeface="JetBrains Mono"/>
                </a:rPr>
                <a:t>/** </a:t>
              </a:r>
              <a:r>
                <a:rPr lang="zh-CN" altLang="zh-CN" sz="1000" i="1">
                  <a:solidFill>
                    <a:srgbClr val="8C8C8C"/>
                  </a:solidFill>
                  <a:ea typeface="JetBrains Mono"/>
                  <a:cs typeface="Courier New" panose="02070309020205020404" pitchFamily="49" charset="0"/>
                </a:rPr>
                <a:t>创建者 </a:t>
              </a:r>
              <a:r>
                <a:rPr lang="zh-CN" altLang="zh-CN" sz="1000" i="1">
                  <a:solidFill>
                    <a:srgbClr val="8C8C8C"/>
                  </a:solidFill>
                  <a:ea typeface="JetBrains Mono"/>
                </a:rPr>
                <a:t>*/</a:t>
              </a:r>
              <a:br>
                <a:rPr lang="zh-CN" altLang="zh-CN" sz="1000">
                  <a:solidFill>
                    <a:srgbClr val="080808"/>
                  </a:solidFill>
                  <a:ea typeface="JetBrains Mono"/>
                </a:rPr>
              </a:br>
              <a:br>
                <a:rPr lang="zh-CN" altLang="zh-CN" sz="1000" i="1">
                  <a:solidFill>
                    <a:srgbClr val="8C8C8C"/>
                  </a:solidFill>
                  <a:ea typeface="JetBrains Mono"/>
                </a:rPr>
              </a:br>
              <a:r>
                <a:rPr lang="zh-CN" altLang="zh-CN" sz="1000" i="1">
                  <a:solidFill>
                    <a:srgbClr val="8C8C8C"/>
                  </a:solidFill>
                  <a:ea typeface="JetBrains Mono"/>
                </a:rPr>
                <a:t>    </a:t>
              </a:r>
              <a:r>
                <a:rPr lang="zh-CN" altLang="zh-CN" sz="1000">
                  <a:solidFill>
                    <a:srgbClr val="9E880D"/>
                  </a:solidFill>
                  <a:ea typeface="JetBrains Mono"/>
                </a:rPr>
                <a:t>@JsonFormat</a:t>
              </a:r>
              <a:r>
                <a:rPr lang="zh-CN" altLang="zh-CN" sz="1000">
                  <a:solidFill>
                    <a:srgbClr val="3F9101"/>
                  </a:solidFill>
                  <a:ea typeface="JetBrains Mono"/>
                </a:rPr>
                <a:t>(</a:t>
              </a:r>
              <a:r>
                <a:rPr lang="zh-CN" altLang="zh-CN" sz="1000">
                  <a:solidFill>
                    <a:srgbClr val="080808"/>
                  </a:solidFill>
                  <a:ea typeface="JetBrains Mono"/>
                </a:rPr>
                <a:t>pattern = </a:t>
              </a:r>
              <a:r>
                <a:rPr lang="zh-CN" altLang="zh-CN" sz="1000">
                  <a:solidFill>
                    <a:srgbClr val="067D17"/>
                  </a:solidFill>
                  <a:ea typeface="JetBrains Mono"/>
                </a:rPr>
                <a:t>"yyyy-MM-dd HH:mm:ss"</a:t>
              </a:r>
              <a:r>
                <a:rPr lang="zh-CN" altLang="zh-CN" sz="1000">
                  <a:solidFill>
                    <a:srgbClr val="3F9101"/>
                  </a:solidFill>
                  <a:ea typeface="JetBrains Mono"/>
                </a:rPr>
                <a:t>)</a:t>
              </a:r>
              <a:br>
                <a:rPr lang="zh-CN" altLang="zh-CN" sz="1000">
                  <a:solidFill>
                    <a:srgbClr val="3F9101"/>
                  </a:solidFill>
                  <a:ea typeface="JetBrains Mono"/>
                </a:rPr>
              </a:br>
              <a:r>
                <a:rPr lang="zh-CN" altLang="zh-CN" sz="1000">
                  <a:solidFill>
                    <a:srgbClr val="3F9101"/>
                  </a:solidFill>
                  <a:ea typeface="JetBrains Mono"/>
                </a:rPr>
                <a:t>    </a:t>
              </a:r>
              <a:r>
                <a:rPr lang="zh-CN" altLang="zh-CN" sz="1000">
                  <a:solidFill>
                    <a:srgbClr val="0033B3"/>
                  </a:solidFill>
                  <a:ea typeface="JetBrains Mono"/>
                </a:rPr>
                <a:t>private </a:t>
              </a:r>
              <a:r>
                <a:rPr lang="zh-CN" altLang="zh-CN" sz="1000">
                  <a:solidFill>
                    <a:srgbClr val="000000"/>
                  </a:solidFill>
                  <a:ea typeface="JetBrains Mono"/>
                </a:rPr>
                <a:t>Date </a:t>
              </a:r>
              <a:r>
                <a:rPr lang="zh-CN" altLang="zh-CN" sz="1000">
                  <a:solidFill>
                    <a:srgbClr val="871094"/>
                  </a:solidFill>
                  <a:ea typeface="JetBrains Mono"/>
                </a:rPr>
                <a:t>createTime</a:t>
              </a:r>
              <a:r>
                <a:rPr lang="zh-CN" altLang="zh-CN" sz="1000">
                  <a:solidFill>
                    <a:srgbClr val="080808"/>
                  </a:solidFill>
                  <a:ea typeface="JetBrains Mono"/>
                </a:rPr>
                <a:t>; </a:t>
              </a:r>
              <a:r>
                <a:rPr lang="zh-CN" altLang="zh-CN" sz="1000" i="1">
                  <a:solidFill>
                    <a:srgbClr val="8C8C8C"/>
                  </a:solidFill>
                  <a:ea typeface="JetBrains Mono"/>
                </a:rPr>
                <a:t>/** </a:t>
              </a:r>
              <a:r>
                <a:rPr lang="zh-CN" altLang="zh-CN" sz="1000" i="1">
                  <a:solidFill>
                    <a:srgbClr val="8C8C8C"/>
                  </a:solidFill>
                  <a:ea typeface="JetBrains Mono"/>
                  <a:cs typeface="Courier New" panose="02070309020205020404" pitchFamily="49" charset="0"/>
                </a:rPr>
                <a:t>创建时间 </a:t>
              </a:r>
              <a:r>
                <a:rPr lang="zh-CN" altLang="zh-CN" sz="1000" i="1">
                  <a:solidFill>
                    <a:srgbClr val="8C8C8C"/>
                  </a:solidFill>
                  <a:ea typeface="JetBrains Mono"/>
                </a:rPr>
                <a:t>*/</a:t>
              </a:r>
              <a:br>
                <a:rPr lang="zh-CN" altLang="zh-CN" sz="1000">
                  <a:solidFill>
                    <a:srgbClr val="080808"/>
                  </a:solidFill>
                  <a:ea typeface="JetBrains Mono"/>
                </a:rPr>
              </a:br>
              <a:br>
                <a:rPr lang="zh-CN" altLang="zh-CN" sz="1000" i="1">
                  <a:solidFill>
                    <a:srgbClr val="8C8C8C"/>
                  </a:solidFill>
                  <a:ea typeface="JetBrains Mono"/>
                </a:rPr>
              </a:br>
              <a:r>
                <a:rPr lang="zh-CN" altLang="zh-CN" sz="1000" i="1">
                  <a:solidFill>
                    <a:srgbClr val="8C8C8C"/>
                  </a:solidFill>
                  <a:ea typeface="JetBrains Mono"/>
                </a:rPr>
                <a:t>    </a:t>
              </a:r>
              <a:r>
                <a:rPr lang="zh-CN" altLang="zh-CN" sz="1000">
                  <a:solidFill>
                    <a:srgbClr val="0033B3"/>
                  </a:solidFill>
                  <a:ea typeface="JetBrains Mono"/>
                </a:rPr>
                <a:t>private </a:t>
              </a:r>
              <a:r>
                <a:rPr lang="zh-CN" altLang="zh-CN" sz="1000">
                  <a:solidFill>
                    <a:srgbClr val="000000"/>
                  </a:solidFill>
                  <a:ea typeface="JetBrains Mono"/>
                </a:rPr>
                <a:t>String </a:t>
              </a:r>
              <a:r>
                <a:rPr lang="zh-CN" altLang="zh-CN" sz="1000">
                  <a:solidFill>
                    <a:srgbClr val="871094"/>
                  </a:solidFill>
                  <a:ea typeface="JetBrains Mono"/>
                </a:rPr>
                <a:t>updateBy</a:t>
              </a:r>
              <a:r>
                <a:rPr lang="zh-CN" altLang="zh-CN" sz="1000">
                  <a:solidFill>
                    <a:srgbClr val="080808"/>
                  </a:solidFill>
                  <a:ea typeface="JetBrains Mono"/>
                </a:rPr>
                <a:t>; </a:t>
              </a:r>
              <a:r>
                <a:rPr lang="zh-CN" altLang="zh-CN" sz="1000" i="1">
                  <a:solidFill>
                    <a:srgbClr val="8C8C8C"/>
                  </a:solidFill>
                  <a:ea typeface="JetBrains Mono"/>
                </a:rPr>
                <a:t>/** </a:t>
              </a:r>
              <a:r>
                <a:rPr lang="zh-CN" altLang="zh-CN" sz="1000" i="1">
                  <a:solidFill>
                    <a:srgbClr val="8C8C8C"/>
                  </a:solidFill>
                  <a:ea typeface="JetBrains Mono"/>
                  <a:cs typeface="Courier New" panose="02070309020205020404" pitchFamily="49" charset="0"/>
                </a:rPr>
                <a:t>更新者 </a:t>
              </a:r>
              <a:r>
                <a:rPr lang="zh-CN" altLang="zh-CN" sz="1000" i="1">
                  <a:solidFill>
                    <a:srgbClr val="8C8C8C"/>
                  </a:solidFill>
                  <a:ea typeface="JetBrains Mono"/>
                </a:rPr>
                <a:t>*/</a:t>
              </a:r>
              <a:br>
                <a:rPr lang="zh-CN" altLang="zh-CN" sz="1000">
                  <a:solidFill>
                    <a:srgbClr val="080808"/>
                  </a:solidFill>
                  <a:ea typeface="JetBrains Mono"/>
                </a:rPr>
              </a:br>
              <a:br>
                <a:rPr lang="zh-CN" altLang="zh-CN" sz="1000" i="1">
                  <a:solidFill>
                    <a:srgbClr val="8C8C8C"/>
                  </a:solidFill>
                  <a:ea typeface="JetBrains Mono"/>
                </a:rPr>
              </a:br>
              <a:r>
                <a:rPr lang="zh-CN" altLang="zh-CN" sz="1000" i="1">
                  <a:solidFill>
                    <a:srgbClr val="8C8C8C"/>
                  </a:solidFill>
                  <a:ea typeface="JetBrains Mono"/>
                </a:rPr>
                <a:t>    </a:t>
              </a:r>
              <a:r>
                <a:rPr lang="zh-CN" altLang="zh-CN" sz="1000">
                  <a:solidFill>
                    <a:srgbClr val="9E880D"/>
                  </a:solidFill>
                  <a:ea typeface="JetBrains Mono"/>
                </a:rPr>
                <a:t>@JsonFormat</a:t>
              </a:r>
              <a:r>
                <a:rPr lang="zh-CN" altLang="zh-CN" sz="1000">
                  <a:solidFill>
                    <a:srgbClr val="3F9101"/>
                  </a:solidFill>
                  <a:ea typeface="JetBrains Mono"/>
                </a:rPr>
                <a:t>(</a:t>
              </a:r>
              <a:r>
                <a:rPr lang="zh-CN" altLang="zh-CN" sz="1000">
                  <a:solidFill>
                    <a:srgbClr val="080808"/>
                  </a:solidFill>
                  <a:ea typeface="JetBrains Mono"/>
                </a:rPr>
                <a:t>pattern = </a:t>
              </a:r>
              <a:r>
                <a:rPr lang="zh-CN" altLang="zh-CN" sz="1000">
                  <a:solidFill>
                    <a:srgbClr val="067D17"/>
                  </a:solidFill>
                  <a:ea typeface="JetBrains Mono"/>
                </a:rPr>
                <a:t>"yyyy-MM-dd HH:mm:ss"</a:t>
              </a:r>
              <a:r>
                <a:rPr lang="zh-CN" altLang="zh-CN" sz="1000">
                  <a:solidFill>
                    <a:srgbClr val="3F9101"/>
                  </a:solidFill>
                  <a:ea typeface="JetBrains Mono"/>
                </a:rPr>
                <a:t>)</a:t>
              </a:r>
              <a:br>
                <a:rPr lang="zh-CN" altLang="zh-CN" sz="1000">
                  <a:solidFill>
                    <a:srgbClr val="3F9101"/>
                  </a:solidFill>
                  <a:ea typeface="JetBrains Mono"/>
                </a:rPr>
              </a:br>
              <a:r>
                <a:rPr lang="zh-CN" altLang="zh-CN" sz="1000">
                  <a:solidFill>
                    <a:srgbClr val="3F9101"/>
                  </a:solidFill>
                  <a:ea typeface="JetBrains Mono"/>
                </a:rPr>
                <a:t>    </a:t>
              </a:r>
              <a:r>
                <a:rPr lang="zh-CN" altLang="zh-CN" sz="1000">
                  <a:solidFill>
                    <a:srgbClr val="0033B3"/>
                  </a:solidFill>
                  <a:ea typeface="JetBrains Mono"/>
                </a:rPr>
                <a:t>private </a:t>
              </a:r>
              <a:r>
                <a:rPr lang="zh-CN" altLang="zh-CN" sz="1000">
                  <a:solidFill>
                    <a:srgbClr val="000000"/>
                  </a:solidFill>
                  <a:ea typeface="JetBrains Mono"/>
                </a:rPr>
                <a:t>Date </a:t>
              </a:r>
              <a:r>
                <a:rPr lang="zh-CN" altLang="zh-CN" sz="1000">
                  <a:solidFill>
                    <a:srgbClr val="871094"/>
                  </a:solidFill>
                  <a:ea typeface="JetBrains Mono"/>
                </a:rPr>
                <a:t>updateTime</a:t>
              </a:r>
              <a:r>
                <a:rPr lang="zh-CN" altLang="zh-CN" sz="1000">
                  <a:solidFill>
                    <a:srgbClr val="080808"/>
                  </a:solidFill>
                  <a:ea typeface="JetBrains Mono"/>
                </a:rPr>
                <a:t>; </a:t>
              </a:r>
              <a:r>
                <a:rPr lang="zh-CN" altLang="zh-CN" sz="1000" i="1">
                  <a:solidFill>
                    <a:srgbClr val="8C8C8C"/>
                  </a:solidFill>
                  <a:ea typeface="JetBrains Mono"/>
                </a:rPr>
                <a:t>/** </a:t>
              </a:r>
              <a:r>
                <a:rPr lang="zh-CN" altLang="zh-CN" sz="1000" i="1">
                  <a:solidFill>
                    <a:srgbClr val="8C8C8C"/>
                  </a:solidFill>
                  <a:ea typeface="JetBrains Mono"/>
                  <a:cs typeface="Courier New" panose="02070309020205020404" pitchFamily="49" charset="0"/>
                </a:rPr>
                <a:t>更新时间 </a:t>
              </a:r>
              <a:r>
                <a:rPr lang="zh-CN" altLang="zh-CN" sz="1000" i="1">
                  <a:solidFill>
                    <a:srgbClr val="8C8C8C"/>
                  </a:solidFill>
                  <a:ea typeface="JetBrains Mono"/>
                </a:rPr>
                <a:t>*/</a:t>
              </a:r>
              <a:br>
                <a:rPr lang="zh-CN" altLang="zh-CN" sz="1000">
                  <a:solidFill>
                    <a:srgbClr val="080808"/>
                  </a:solidFill>
                  <a:ea typeface="JetBrains Mono"/>
                </a:rPr>
              </a:br>
              <a:br>
                <a:rPr lang="zh-CN" altLang="zh-CN" sz="1000" i="1">
                  <a:solidFill>
                    <a:srgbClr val="8C8C8C"/>
                  </a:solidFill>
                  <a:ea typeface="JetBrains Mono"/>
                </a:rPr>
              </a:br>
              <a:r>
                <a:rPr lang="zh-CN" altLang="zh-CN" sz="1000" i="1">
                  <a:solidFill>
                    <a:srgbClr val="8C8C8C"/>
                  </a:solidFill>
                  <a:ea typeface="JetBrains Mono"/>
                </a:rPr>
                <a:t>    </a:t>
              </a:r>
              <a:r>
                <a:rPr lang="zh-CN" altLang="zh-CN" sz="1000">
                  <a:solidFill>
                    <a:srgbClr val="0033B3"/>
                  </a:solidFill>
                  <a:ea typeface="JetBrains Mono"/>
                </a:rPr>
                <a:t>private </a:t>
              </a:r>
              <a:r>
                <a:rPr lang="zh-CN" altLang="zh-CN" sz="1000">
                  <a:solidFill>
                    <a:srgbClr val="000000"/>
                  </a:solidFill>
                  <a:ea typeface="JetBrains Mono"/>
                </a:rPr>
                <a:t>String </a:t>
              </a:r>
              <a:r>
                <a:rPr lang="zh-CN" altLang="zh-CN" sz="1000">
                  <a:solidFill>
                    <a:srgbClr val="871094"/>
                  </a:solidFill>
                  <a:ea typeface="JetBrains Mono"/>
                </a:rPr>
                <a:t>remark</a:t>
              </a:r>
              <a:r>
                <a:rPr lang="zh-CN" altLang="zh-CN" sz="1000">
                  <a:solidFill>
                    <a:srgbClr val="080808"/>
                  </a:solidFill>
                  <a:ea typeface="JetBrains Mono"/>
                </a:rPr>
                <a:t>; </a:t>
              </a:r>
              <a:r>
                <a:rPr lang="zh-CN" altLang="zh-CN" sz="1000" i="1">
                  <a:solidFill>
                    <a:srgbClr val="8C8C8C"/>
                  </a:solidFill>
                  <a:ea typeface="JetBrains Mono"/>
                </a:rPr>
                <a:t>/** </a:t>
              </a:r>
              <a:r>
                <a:rPr lang="zh-CN" altLang="zh-CN" sz="1000" i="1">
                  <a:solidFill>
                    <a:srgbClr val="8C8C8C"/>
                  </a:solidFill>
                  <a:ea typeface="JetBrains Mono"/>
                  <a:cs typeface="Courier New" panose="02070309020205020404" pitchFamily="49" charset="0"/>
                </a:rPr>
                <a:t>备注 </a:t>
              </a:r>
              <a:r>
                <a:rPr lang="zh-CN" altLang="zh-CN" sz="1000" i="1">
                  <a:solidFill>
                    <a:srgbClr val="8C8C8C"/>
                  </a:solidFill>
                  <a:ea typeface="JetBrains Mono"/>
                </a:rPr>
                <a:t>*/</a:t>
              </a:r>
              <a:endParaRPr lang="en-US" altLang="zh-CN" sz="1000" i="1">
                <a:solidFill>
                  <a:srgbClr val="8C8C8C"/>
                </a:solidFill>
                <a:ea typeface="JetBrains Mono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br>
                <a:rPr lang="zh-CN" altLang="zh-CN" sz="1000" i="1">
                  <a:solidFill>
                    <a:srgbClr val="8C8C8C"/>
                  </a:solidFill>
                  <a:ea typeface="JetBrains Mono"/>
                </a:rPr>
              </a:br>
              <a:r>
                <a:rPr lang="zh-CN" altLang="zh-CN" sz="1000" i="1">
                  <a:solidFill>
                    <a:srgbClr val="8C8C8C"/>
                  </a:solidFill>
                  <a:ea typeface="JetBrains Mono"/>
                </a:rPr>
                <a:t>    </a:t>
              </a:r>
              <a:r>
                <a:rPr lang="zh-CN" altLang="zh-CN" sz="1000">
                  <a:solidFill>
                    <a:srgbClr val="9E880D"/>
                  </a:solidFill>
                  <a:ea typeface="JetBrains Mono"/>
                </a:rPr>
                <a:t>@JsonInclude</a:t>
              </a:r>
              <a:r>
                <a:rPr lang="zh-CN" altLang="zh-CN" sz="1000">
                  <a:solidFill>
                    <a:srgbClr val="3F9101"/>
                  </a:solidFill>
                  <a:ea typeface="JetBrains Mono"/>
                </a:rPr>
                <a:t>(</a:t>
              </a:r>
              <a:r>
                <a:rPr lang="zh-CN" altLang="zh-CN" sz="1000">
                  <a:solidFill>
                    <a:srgbClr val="9E880D"/>
                  </a:solidFill>
                  <a:ea typeface="JetBrains Mono"/>
                </a:rPr>
                <a:t>JsonInclude</a:t>
              </a:r>
              <a:r>
                <a:rPr lang="zh-CN" altLang="zh-CN" sz="1000">
                  <a:solidFill>
                    <a:srgbClr val="080808"/>
                  </a:solidFill>
                  <a:ea typeface="JetBrains Mono"/>
                </a:rPr>
                <a:t>.</a:t>
              </a:r>
              <a:r>
                <a:rPr lang="zh-CN" altLang="zh-CN" sz="1000">
                  <a:solidFill>
                    <a:srgbClr val="000000"/>
                  </a:solidFill>
                  <a:ea typeface="JetBrains Mono"/>
                </a:rPr>
                <a:t>Include</a:t>
              </a:r>
              <a:r>
                <a:rPr lang="zh-CN" altLang="zh-CN" sz="1000">
                  <a:solidFill>
                    <a:srgbClr val="080808"/>
                  </a:solidFill>
                  <a:ea typeface="JetBrains Mono"/>
                </a:rPr>
                <a:t>.</a:t>
              </a:r>
              <a:r>
                <a:rPr lang="zh-CN" altLang="zh-CN" sz="1000" i="1">
                  <a:solidFill>
                    <a:srgbClr val="871094"/>
                  </a:solidFill>
                  <a:ea typeface="JetBrains Mono"/>
                </a:rPr>
                <a:t>NON_EMPTY</a:t>
              </a:r>
              <a:r>
                <a:rPr lang="zh-CN" altLang="zh-CN" sz="1000">
                  <a:solidFill>
                    <a:srgbClr val="3F9101"/>
                  </a:solidFill>
                  <a:ea typeface="JetBrains Mono"/>
                </a:rPr>
                <a:t>)</a:t>
              </a:r>
              <a:br>
                <a:rPr lang="zh-CN" altLang="zh-CN" sz="1000">
                  <a:solidFill>
                    <a:srgbClr val="3F9101"/>
                  </a:solidFill>
                  <a:ea typeface="JetBrains Mono"/>
                </a:rPr>
              </a:br>
              <a:r>
                <a:rPr lang="zh-CN" altLang="zh-CN" sz="1000">
                  <a:solidFill>
                    <a:srgbClr val="3F9101"/>
                  </a:solidFill>
                  <a:ea typeface="JetBrains Mono"/>
                </a:rPr>
                <a:t>    </a:t>
              </a:r>
              <a:r>
                <a:rPr lang="zh-CN" altLang="zh-CN" sz="1000">
                  <a:solidFill>
                    <a:srgbClr val="0033B3"/>
                  </a:solidFill>
                  <a:ea typeface="JetBrains Mono"/>
                </a:rPr>
                <a:t>private </a:t>
              </a:r>
              <a:r>
                <a:rPr lang="zh-CN" altLang="zh-CN" sz="1000">
                  <a:solidFill>
                    <a:srgbClr val="000000"/>
                  </a:solidFill>
                  <a:ea typeface="JetBrains Mono"/>
                </a:rPr>
                <a:t>Map</a:t>
              </a:r>
              <a:r>
                <a:rPr lang="zh-CN" altLang="zh-CN" sz="1000">
                  <a:solidFill>
                    <a:srgbClr val="3F9101"/>
                  </a:solidFill>
                  <a:ea typeface="JetBrains Mono"/>
                </a:rPr>
                <a:t>&lt;</a:t>
              </a:r>
              <a:r>
                <a:rPr lang="zh-CN" altLang="zh-CN" sz="1000">
                  <a:solidFill>
                    <a:srgbClr val="000000"/>
                  </a:solidFill>
                  <a:ea typeface="JetBrains Mono"/>
                </a:rPr>
                <a:t>String</a:t>
              </a:r>
              <a:r>
                <a:rPr lang="zh-CN" altLang="zh-CN" sz="1000">
                  <a:solidFill>
                    <a:srgbClr val="080808"/>
                  </a:solidFill>
                  <a:ea typeface="JetBrains Mono"/>
                </a:rPr>
                <a:t>, </a:t>
              </a:r>
              <a:r>
                <a:rPr lang="zh-CN" altLang="zh-CN" sz="1000">
                  <a:solidFill>
                    <a:srgbClr val="000000"/>
                  </a:solidFill>
                  <a:ea typeface="JetBrains Mono"/>
                </a:rPr>
                <a:t>Object</a:t>
              </a:r>
              <a:r>
                <a:rPr lang="zh-CN" altLang="zh-CN" sz="1000">
                  <a:solidFill>
                    <a:srgbClr val="3F9101"/>
                  </a:solidFill>
                  <a:ea typeface="JetBrains Mono"/>
                </a:rPr>
                <a:t>&gt; </a:t>
              </a:r>
              <a:r>
                <a:rPr lang="zh-CN" altLang="zh-CN" sz="1000">
                  <a:solidFill>
                    <a:srgbClr val="871094"/>
                  </a:solidFill>
                  <a:ea typeface="JetBrains Mono"/>
                </a:rPr>
                <a:t>params</a:t>
              </a:r>
              <a:r>
                <a:rPr lang="zh-CN" altLang="zh-CN" sz="1000">
                  <a:solidFill>
                    <a:srgbClr val="080808"/>
                  </a:solidFill>
                  <a:ea typeface="JetBrains Mono"/>
                </a:rPr>
                <a:t>; </a:t>
              </a:r>
              <a:r>
                <a:rPr lang="zh-CN" altLang="zh-CN" sz="1000" i="1">
                  <a:solidFill>
                    <a:srgbClr val="8C8C8C"/>
                  </a:solidFill>
                  <a:ea typeface="JetBrains Mono"/>
                </a:rPr>
                <a:t>/** </a:t>
              </a:r>
              <a:r>
                <a:rPr lang="zh-CN" altLang="zh-CN" sz="1000" i="1">
                  <a:solidFill>
                    <a:srgbClr val="8C8C8C"/>
                  </a:solidFill>
                  <a:ea typeface="JetBrains Mono"/>
                  <a:cs typeface="Courier New" panose="02070309020205020404" pitchFamily="49" charset="0"/>
                </a:rPr>
                <a:t>请求参数</a:t>
              </a:r>
              <a:r>
                <a:rPr lang="zh-CN" altLang="zh-CN" sz="1000" i="1">
                  <a:solidFill>
                    <a:srgbClr val="8C8C8C"/>
                  </a:solidFill>
                  <a:ea typeface="JetBrains Mono"/>
                </a:rPr>
                <a:t>*/</a:t>
              </a:r>
              <a:endParaRPr lang="zh-CN" altLang="zh-CN" sz="1000"/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000">
                  <a:solidFill>
                    <a:srgbClr val="3F9101"/>
                  </a:solidFill>
                </a:rPr>
                <a:t>}</a:t>
              </a:r>
              <a:endParaRPr lang="zh-CN" altLang="zh-CN" sz="1000">
                <a:solidFill>
                  <a:srgbClr val="3F9101"/>
                </a:solidFill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B5C13D58-B817-669E-57F9-81B0A5C294B5}"/>
              </a:ext>
            </a:extLst>
          </p:cNvPr>
          <p:cNvSpPr/>
          <p:nvPr/>
        </p:nvSpPr>
        <p:spPr>
          <a:xfrm>
            <a:off x="3132377" y="3812258"/>
            <a:ext cx="3121278" cy="1792974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270C5B19-3DCF-AD2C-156B-FF17574B7DC6}"/>
              </a:ext>
            </a:extLst>
          </p:cNvPr>
          <p:cNvCxnSpPr>
            <a:cxnSpLocks/>
          </p:cNvCxnSpPr>
          <p:nvPr/>
        </p:nvCxnSpPr>
        <p:spPr>
          <a:xfrm flipV="1">
            <a:off x="10501310" y="2489986"/>
            <a:ext cx="923928" cy="81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346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9" grpId="0"/>
      <p:bldP spid="3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6C0EC8C-7132-77BF-BDFA-2085CF608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186" y="3491556"/>
            <a:ext cx="8822589" cy="3125222"/>
          </a:xfrm>
          <a:prstGeom prst="rect">
            <a:avLst/>
          </a:prstGeom>
        </p:spPr>
      </p:pic>
      <p:sp>
        <p:nvSpPr>
          <p:cNvPr id="5" name="!!a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库表设计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对于点位管理数据模型，下面是示意图：</a:t>
            </a:r>
          </a:p>
          <a:p>
            <a:pPr algn="just">
              <a:spcBef>
                <a:spcPts val="600"/>
              </a:spcBef>
            </a:pPr>
            <a:r>
              <a:rPr lang="en-US" altLang="zh-CN">
                <a:latin typeface="+mn-ea"/>
                <a:ea typeface="+mn-ea"/>
              </a:rPr>
              <a:t>     </a:t>
            </a:r>
            <a:r>
              <a:rPr lang="zh-CN" altLang="en-US">
                <a:latin typeface="+mn-ea"/>
                <a:ea typeface="+mn-ea"/>
              </a:rPr>
              <a:t>关系字段：</a:t>
            </a:r>
            <a:r>
              <a:rPr lang="en-US" altLang="zh-CN">
                <a:latin typeface="+mn-ea"/>
                <a:ea typeface="+mn-ea"/>
              </a:rPr>
              <a:t>region_id</a:t>
            </a:r>
            <a:r>
              <a:rPr lang="zh-CN" altLang="en-US">
                <a:latin typeface="+mn-ea"/>
                <a:ea typeface="+mn-ea"/>
              </a:rPr>
              <a:t>、</a:t>
            </a:r>
            <a:r>
              <a:rPr lang="en-US" altLang="zh-CN">
                <a:latin typeface="+mn-ea"/>
                <a:ea typeface="+mn-ea"/>
              </a:rPr>
              <a:t>partner_id</a:t>
            </a:r>
          </a:p>
          <a:p>
            <a:pPr algn="just">
              <a:spcBef>
                <a:spcPts val="600"/>
              </a:spcBef>
            </a:pPr>
            <a:r>
              <a:rPr lang="zh-CN" altLang="en-US">
                <a:latin typeface="+mn-ea"/>
                <a:ea typeface="+mn-ea"/>
              </a:rPr>
              <a:t>     数据字典：</a:t>
            </a:r>
            <a:r>
              <a:rPr lang="en-US" altLang="zh-CN">
                <a:latin typeface="+mn-ea"/>
                <a:ea typeface="+mn-ea"/>
              </a:rPr>
              <a:t>business_type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0CCEBD-B982-D203-EEE2-6FDB90F51B60}"/>
              </a:ext>
            </a:extLst>
          </p:cNvPr>
          <p:cNvSpPr/>
          <p:nvPr/>
        </p:nvSpPr>
        <p:spPr>
          <a:xfrm>
            <a:off x="2852938" y="3977994"/>
            <a:ext cx="2266524" cy="190146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704460-D34E-F775-5903-58A3D0DEC0FC}"/>
              </a:ext>
            </a:extLst>
          </p:cNvPr>
          <p:cNvSpPr/>
          <p:nvPr/>
        </p:nvSpPr>
        <p:spPr>
          <a:xfrm>
            <a:off x="5863976" y="4721434"/>
            <a:ext cx="2196788" cy="195196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A30B84-D4CF-2A43-1BC2-3B4863BC8D39}"/>
              </a:ext>
            </a:extLst>
          </p:cNvPr>
          <p:cNvSpPr/>
          <p:nvPr/>
        </p:nvSpPr>
        <p:spPr>
          <a:xfrm>
            <a:off x="5863976" y="4938281"/>
            <a:ext cx="2196788" cy="195196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33F7A5-AD2D-E820-FB1E-9EBC230DBC1C}"/>
              </a:ext>
            </a:extLst>
          </p:cNvPr>
          <p:cNvSpPr/>
          <p:nvPr/>
        </p:nvSpPr>
        <p:spPr>
          <a:xfrm>
            <a:off x="9069818" y="3976324"/>
            <a:ext cx="2411303" cy="190146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AF35A03-45D1-A6B6-784F-B99EF6393C2B}"/>
              </a:ext>
            </a:extLst>
          </p:cNvPr>
          <p:cNvSpPr/>
          <p:nvPr/>
        </p:nvSpPr>
        <p:spPr>
          <a:xfrm>
            <a:off x="5863977" y="4514046"/>
            <a:ext cx="2196788" cy="195196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6F3B2D-D743-F622-B00D-CF6E31D4B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38"/>
          <a:stretch/>
        </p:blipFill>
        <p:spPr>
          <a:xfrm>
            <a:off x="3622166" y="2529770"/>
            <a:ext cx="1662610" cy="78268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76892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点位管理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4" name="!!a1">
            <a:extLst>
              <a:ext uri="{FF2B5EF4-FFF2-40B4-BE49-F238E27FC236}">
                <a16:creationId xmlns:a16="http://schemas.microsoft.com/office/drawing/2014/main" id="{9C68CAEF-7493-241A-F71E-81F83BF9B352}"/>
              </a:ext>
            </a:extLst>
          </p:cNvPr>
          <p:cNvSpPr txBox="1">
            <a:spLocks/>
          </p:cNvSpPr>
          <p:nvPr/>
        </p:nvSpPr>
        <p:spPr>
          <a:xfrm>
            <a:off x="5273040" y="3069272"/>
            <a:ext cx="122341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库表设计</a:t>
            </a: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904F4812-89BC-20B7-1169-C5851D20B8AF}"/>
              </a:ext>
            </a:extLst>
          </p:cNvPr>
          <p:cNvSpPr txBox="1">
            <a:spLocks/>
          </p:cNvSpPr>
          <p:nvPr/>
        </p:nvSpPr>
        <p:spPr>
          <a:xfrm>
            <a:off x="5273040" y="3496377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生成基础代码</a:t>
            </a: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5990ED4D-BA63-B412-AE8B-0D4BD684700C}"/>
              </a:ext>
            </a:extLst>
          </p:cNvPr>
          <p:cNvSpPr txBox="1">
            <a:spLocks/>
          </p:cNvSpPr>
          <p:nvPr/>
        </p:nvSpPr>
        <p:spPr>
          <a:xfrm>
            <a:off x="5273040" y="392348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区域管理改造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34A563D8-ABA3-C740-F40D-BDB91D08C4D8}"/>
              </a:ext>
            </a:extLst>
          </p:cNvPr>
          <p:cNvSpPr txBox="1">
            <a:spLocks/>
          </p:cNvSpPr>
          <p:nvPr/>
        </p:nvSpPr>
        <p:spPr>
          <a:xfrm>
            <a:off x="5273040" y="4350587"/>
            <a:ext cx="1829347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合作商管理改造</a:t>
            </a:r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BECEDE58-C384-DE00-DA35-2B8277C18559}"/>
              </a:ext>
            </a:extLst>
          </p:cNvPr>
          <p:cNvSpPr txBox="1">
            <a:spLocks/>
          </p:cNvSpPr>
          <p:nvPr/>
        </p:nvSpPr>
        <p:spPr>
          <a:xfrm>
            <a:off x="5273040" y="477769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点位管理改造</a:t>
            </a:r>
          </a:p>
        </p:txBody>
      </p:sp>
    </p:spTree>
    <p:extLst>
      <p:ext uri="{BB962C8B-B14F-4D97-AF65-F5344CB8AC3E}">
        <p14:creationId xmlns:p14="http://schemas.microsoft.com/office/powerpoint/2010/main" val="387786652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使用若依代码生成器，生成区域管理、合作商管理、点位管理前后端基础代码，并导入到项目中：</a:t>
            </a:r>
            <a:endParaRPr lang="en-US" altLang="zh-CN">
              <a:latin typeface="+mn-ea"/>
              <a:ea typeface="+mn-ea"/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66FDB101-755F-2CB5-4299-B05D063EC0A7}"/>
              </a:ext>
            </a:extLst>
          </p:cNvPr>
          <p:cNvSpPr txBox="1">
            <a:spLocks/>
          </p:cNvSpPr>
          <p:nvPr/>
        </p:nvSpPr>
        <p:spPr>
          <a:xfrm>
            <a:off x="710878" y="942193"/>
            <a:ext cx="5973761" cy="637267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生成基础代码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650C6E-9B25-2F19-BFDE-D5FCE188B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47" y="2482239"/>
            <a:ext cx="10478306" cy="292278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787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生成基础代码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使用若依代码生成器，生成区域管理、合作商管理、点位管理前后端基础代码，并导入到项目中：</a:t>
            </a:r>
            <a:endParaRPr lang="en-US" altLang="zh-CN">
              <a:latin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创建目录菜单</a:t>
            </a:r>
            <a:endParaRPr lang="en-US" altLang="zh-CN">
              <a:latin typeface="+mn-ea"/>
              <a:ea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添加数据字典</a:t>
            </a:r>
            <a:endParaRPr lang="en-US" altLang="zh-CN">
              <a:latin typeface="+mn-ea"/>
              <a:ea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配置代码生成信息</a:t>
            </a:r>
            <a:endParaRPr lang="en-US" altLang="zh-CN">
              <a:latin typeface="+mn-ea"/>
              <a:ea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下载代码并导入项目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F30CEE-4C50-B4B0-0F28-AF78816B4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157" y="2261491"/>
            <a:ext cx="1849239" cy="51778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2C8F64-42AE-FCC1-5983-D3AC9116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682" y="2241550"/>
            <a:ext cx="4208270" cy="27772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A11C2F-60AA-5E3B-9185-39445CDA5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222" y="2241550"/>
            <a:ext cx="3486680" cy="219420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71EA15A-E9E8-5C97-9742-E29A9B07B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157" y="2241550"/>
            <a:ext cx="2825412" cy="42080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7F95904-784F-D282-982E-145FBCB02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4157" y="2261491"/>
            <a:ext cx="4010025" cy="21621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10D32CC-122A-9412-E5B8-B4E76F2D7D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4157" y="2249403"/>
            <a:ext cx="2752725" cy="13716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BE67EDA-EABC-B839-2F8C-4C839CDB5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7882" y="3234477"/>
            <a:ext cx="890990" cy="69117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38A746F-1CEF-E3E1-4A55-5309BD1F67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6937" y="2241550"/>
            <a:ext cx="1092880" cy="88814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8BFC309-D349-AFE0-6E8D-5D9E762548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1222" y="4055239"/>
            <a:ext cx="2127020" cy="10058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EE84D16-B4FF-37D3-3490-2F9682E570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937" y="5467608"/>
            <a:ext cx="4305622" cy="120099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1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3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3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5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6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6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7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7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点位管理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4" name="!!a1">
            <a:extLst>
              <a:ext uri="{FF2B5EF4-FFF2-40B4-BE49-F238E27FC236}">
                <a16:creationId xmlns:a16="http://schemas.microsoft.com/office/drawing/2014/main" id="{9C68CAEF-7493-241A-F71E-81F83BF9B352}"/>
              </a:ext>
            </a:extLst>
          </p:cNvPr>
          <p:cNvSpPr txBox="1">
            <a:spLocks/>
          </p:cNvSpPr>
          <p:nvPr/>
        </p:nvSpPr>
        <p:spPr>
          <a:xfrm>
            <a:off x="5273040" y="3069272"/>
            <a:ext cx="122341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库表设计</a:t>
            </a: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904F4812-89BC-20B7-1169-C5851D20B8AF}"/>
              </a:ext>
            </a:extLst>
          </p:cNvPr>
          <p:cNvSpPr txBox="1">
            <a:spLocks/>
          </p:cNvSpPr>
          <p:nvPr/>
        </p:nvSpPr>
        <p:spPr>
          <a:xfrm>
            <a:off x="5273040" y="3496377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生成基础代码</a:t>
            </a:r>
          </a:p>
        </p:txBody>
      </p:sp>
      <p:sp>
        <p:nvSpPr>
          <p:cNvPr id="7" name="!!a">
            <a:extLst>
              <a:ext uri="{FF2B5EF4-FFF2-40B4-BE49-F238E27FC236}">
                <a16:creationId xmlns:a16="http://schemas.microsoft.com/office/drawing/2014/main" id="{5990ED4D-BA63-B412-AE8B-0D4BD684700C}"/>
              </a:ext>
            </a:extLst>
          </p:cNvPr>
          <p:cNvSpPr txBox="1">
            <a:spLocks/>
          </p:cNvSpPr>
          <p:nvPr/>
        </p:nvSpPr>
        <p:spPr>
          <a:xfrm>
            <a:off x="5273040" y="392348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B60004"/>
                </a:solidFill>
              </a:rPr>
              <a:t>区域管理改造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34A563D8-ABA3-C740-F40D-BDB91D08C4D8}"/>
              </a:ext>
            </a:extLst>
          </p:cNvPr>
          <p:cNvSpPr txBox="1">
            <a:spLocks/>
          </p:cNvSpPr>
          <p:nvPr/>
        </p:nvSpPr>
        <p:spPr>
          <a:xfrm>
            <a:off x="5273040" y="4350587"/>
            <a:ext cx="1829347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合作商管理改造</a:t>
            </a:r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BECEDE58-C384-DE00-DA35-2B8277C18559}"/>
              </a:ext>
            </a:extLst>
          </p:cNvPr>
          <p:cNvSpPr txBox="1">
            <a:spLocks/>
          </p:cNvSpPr>
          <p:nvPr/>
        </p:nvSpPr>
        <p:spPr>
          <a:xfrm>
            <a:off x="5273040" y="477769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点位管理改造</a:t>
            </a:r>
          </a:p>
        </p:txBody>
      </p:sp>
    </p:spTree>
    <p:extLst>
      <p:ext uri="{BB962C8B-B14F-4D97-AF65-F5344CB8AC3E}">
        <p14:creationId xmlns:p14="http://schemas.microsoft.com/office/powerpoint/2010/main" val="348663344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区域管理改造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参考页面原型，完成基础布局展示改造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621861-48C3-A268-CB7E-84AE0A3DC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34" y="2364786"/>
            <a:ext cx="10206331" cy="302364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12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区域管理改造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519422"/>
            <a:ext cx="11343375" cy="845406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查看详情，需要显示当前区域下所有点位列表（稍后完成）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在查询区域列表时，同时显示每个区域的点位数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621861-48C3-A268-CB7E-84AE0A3DC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41" y="2832127"/>
            <a:ext cx="10206331" cy="302364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2B7A5D0-3AD6-816B-B0F3-3AF8795A92BB}"/>
              </a:ext>
            </a:extLst>
          </p:cNvPr>
          <p:cNvSpPr/>
          <p:nvPr/>
        </p:nvSpPr>
        <p:spPr>
          <a:xfrm>
            <a:off x="3825766" y="3896341"/>
            <a:ext cx="693682" cy="1959427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C9EBD7-8364-15D6-76E8-C4819E80D2EA}"/>
              </a:ext>
            </a:extLst>
          </p:cNvPr>
          <p:cNvSpPr/>
          <p:nvPr/>
        </p:nvSpPr>
        <p:spPr>
          <a:xfrm>
            <a:off x="8949559" y="4363683"/>
            <a:ext cx="693682" cy="1492086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DADA7C-2B53-EAB9-B527-31E5C22EB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795"/>
          <a:stretch/>
        </p:blipFill>
        <p:spPr>
          <a:xfrm>
            <a:off x="8204829" y="907206"/>
            <a:ext cx="2876823" cy="1691272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帝可得是什么</a:t>
            </a:r>
            <a:r>
              <a:rPr lang="en-US" altLang="zh-CN"/>
              <a:t>?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1182057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帝可得是一个基于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物联网</a:t>
            </a:r>
            <a:r>
              <a:rPr lang="zh-CN" altLang="en-US">
                <a:latin typeface="Consolas" panose="020B0609020204030204" pitchFamily="49" charset="0"/>
              </a:rPr>
              <a:t>概念下的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智能售货机</a:t>
            </a:r>
            <a:r>
              <a:rPr lang="zh-CN" altLang="en-US">
                <a:solidFill>
                  <a:schemeClr val="tx1"/>
                </a:solidFill>
                <a:latin typeface="Consolas" panose="020B0609020204030204" pitchFamily="49" charset="0"/>
              </a:rPr>
              <a:t>运营管理系统</a:t>
            </a:r>
            <a:endParaRPr lang="zh-CN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4" name="文本占位符 5">
            <a:extLst>
              <a:ext uri="{FF2B5EF4-FFF2-40B4-BE49-F238E27FC236}">
                <a16:creationId xmlns:a16="http://schemas.microsoft.com/office/drawing/2014/main" id="{E416AFD5-3069-E30E-D04B-FFCF86C55E28}"/>
              </a:ext>
            </a:extLst>
          </p:cNvPr>
          <p:cNvSpPr txBox="1">
            <a:spLocks/>
          </p:cNvSpPr>
          <p:nvPr/>
        </p:nvSpPr>
        <p:spPr>
          <a:xfrm>
            <a:off x="796977" y="3078691"/>
            <a:ext cx="3214220" cy="308472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50247A-B0F1-BE7D-A43A-937C5A22F97A}"/>
              </a:ext>
            </a:extLst>
          </p:cNvPr>
          <p:cNvSpPr txBox="1"/>
          <p:nvPr/>
        </p:nvSpPr>
        <p:spPr>
          <a:xfrm>
            <a:off x="6940977" y="3649706"/>
            <a:ext cx="3680631" cy="2140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63450"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pPr marL="0" marR="0" lvl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自我管理功能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物联网技术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智能分析与推荐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人员设备绑定管理</a:t>
            </a:r>
            <a:endParaRPr lang="en-US" altLang="zh-CN">
              <a:solidFill>
                <a:prstClr val="white"/>
              </a:solidFill>
              <a:latin typeface="+mn-lt"/>
              <a:ea typeface="HarmonyOS Sans SC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移动支付支持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线上线下融合（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OMO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FEEBACD-690F-F1F3-492F-A87D2C0E6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92" y="2075236"/>
            <a:ext cx="8459016" cy="4191251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8545F9DF-F6C3-ECFB-49E1-F4522A674141}"/>
              </a:ext>
            </a:extLst>
          </p:cNvPr>
          <p:cNvSpPr/>
          <p:nvPr/>
        </p:nvSpPr>
        <p:spPr>
          <a:xfrm>
            <a:off x="13139743" y="417835"/>
            <a:ext cx="7723817" cy="7796525"/>
          </a:xfrm>
          <a:prstGeom prst="ellipse">
            <a:avLst/>
          </a:prstGeom>
          <a:gradFill flip="none" rotWithShape="1">
            <a:gsLst>
              <a:gs pos="0">
                <a:srgbClr val="710B1B">
                  <a:lumMod val="90000"/>
                  <a:lumOff val="10000"/>
                </a:srgbClr>
              </a:gs>
              <a:gs pos="87000">
                <a:srgbClr val="710B1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>
                      <a:lumMod val="95000"/>
                    </a:prstClr>
                  </a:gs>
                  <a:gs pos="100000">
                    <a:prstClr val="white">
                      <a:lumMod val="85000"/>
                    </a:prstClr>
                  </a:gs>
                </a:gsLst>
                <a:lin ang="7200000" scaled="0"/>
              </a:gra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5D6610-9888-9B06-3384-5E64C9B0B562}"/>
              </a:ext>
            </a:extLst>
          </p:cNvPr>
          <p:cNvSpPr txBox="1"/>
          <p:nvPr/>
        </p:nvSpPr>
        <p:spPr>
          <a:xfrm>
            <a:off x="14439761" y="906944"/>
            <a:ext cx="3680631" cy="38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OPPOSans B" panose="00020600040101010101" pitchFamily="18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HarmonyOS Sans SC Bold"/>
                <a:cs typeface="OPPOSans B" panose="00020600040101010101" pitchFamily="18" charset="-122"/>
              </a:rPr>
              <a:t>智能售货机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HarmonyOS Sans SC Bold"/>
              <a:cs typeface="OPPOSans B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01E8FB5-2388-73EB-B486-15170256DB62}"/>
              </a:ext>
            </a:extLst>
          </p:cNvPr>
          <p:cNvSpPr txBox="1"/>
          <p:nvPr/>
        </p:nvSpPr>
        <p:spPr>
          <a:xfrm>
            <a:off x="14210457" y="1669743"/>
            <a:ext cx="3680631" cy="177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63450"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物联网技术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智能分析与推荐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人员设备绑定管理</a:t>
            </a:r>
            <a:endParaRPr lang="en-US" altLang="zh-CN">
              <a:solidFill>
                <a:prstClr val="white"/>
              </a:solidFill>
              <a:latin typeface="+mn-lt"/>
              <a:ea typeface="HarmonyOS Sans SC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移动支付支持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线上线下融合（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OMO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9CD8485-CBED-3A9C-E172-8F0518860103}"/>
              </a:ext>
            </a:extLst>
          </p:cNvPr>
          <p:cNvSpPr/>
          <p:nvPr/>
        </p:nvSpPr>
        <p:spPr>
          <a:xfrm>
            <a:off x="-8656320" y="-4027313"/>
            <a:ext cx="8385785" cy="838578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>
                      <a:lumMod val="95000"/>
                    </a:prstClr>
                  </a:gs>
                  <a:gs pos="100000">
                    <a:prstClr val="white">
                      <a:lumMod val="85000"/>
                    </a:prstClr>
                  </a:gs>
                </a:gsLst>
                <a:lin ang="7200000" scaled="0"/>
              </a:gra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45C393A-7A2C-2E61-274F-D285EC7D54B1}"/>
              </a:ext>
            </a:extLst>
          </p:cNvPr>
          <p:cNvSpPr txBox="1"/>
          <p:nvPr/>
        </p:nvSpPr>
        <p:spPr>
          <a:xfrm>
            <a:off x="-3755624" y="1757768"/>
            <a:ext cx="3083932" cy="177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63450"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通过互联网连接和交互的物体网络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典型应用：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智能家居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共享充电桩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HarmonyOS Sans SC"/>
              </a:rPr>
              <a:t>智能售货机</a:t>
            </a:r>
            <a:endParaRPr lang="en-US" altLang="zh-CN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HarmonyOS Sans SC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25C34C1-8938-30AB-4CA5-67883FB2C1C6}"/>
              </a:ext>
            </a:extLst>
          </p:cNvPr>
          <p:cNvSpPr txBox="1"/>
          <p:nvPr/>
        </p:nvSpPr>
        <p:spPr>
          <a:xfrm>
            <a:off x="-4139710" y="1011139"/>
            <a:ext cx="3339989" cy="386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armonyOS Sans SC Bold"/>
                <a:cs typeface="+mn-cs"/>
              </a:rPr>
              <a:t>                  物联网</a:t>
            </a: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armonyOS Sans SC Bold"/>
                <a:cs typeface="+mn-cs"/>
              </a:rPr>
              <a:t>(</a:t>
            </a: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IoT</a:t>
            </a: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armonyOS Sans SC Bold"/>
                <a:cs typeface="+mn-cs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BAF7937-8FC2-1235-EEA4-E586A113D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280" y="3198064"/>
            <a:ext cx="5953163" cy="2836690"/>
          </a:xfrm>
          <a:prstGeom prst="rect">
            <a:avLst/>
          </a:prstGeom>
        </p:spPr>
      </p:pic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区域管理改造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519422"/>
            <a:ext cx="11343375" cy="1909578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实现此功能方案：</a:t>
            </a:r>
            <a:endParaRPr lang="en-US" altLang="zh-CN">
              <a:latin typeface="+mn-ea"/>
              <a:ea typeface="+mn-ea"/>
            </a:endParaRPr>
          </a:p>
          <a:p>
            <a:pPr algn="just">
              <a:spcBef>
                <a:spcPts val="600"/>
              </a:spcBef>
            </a:pPr>
            <a:r>
              <a:rPr lang="zh-CN" altLang="en-US">
                <a:latin typeface="+mn-ea"/>
                <a:ea typeface="+mn-ea"/>
              </a:rPr>
              <a:t>（</a:t>
            </a:r>
            <a:r>
              <a:rPr lang="en-US" altLang="zh-CN">
                <a:latin typeface="+mn-ea"/>
                <a:ea typeface="+mn-ea"/>
              </a:rPr>
              <a:t>1</a:t>
            </a:r>
            <a:r>
              <a:rPr lang="zh-CN" altLang="en-US">
                <a:latin typeface="+mn-ea"/>
                <a:ea typeface="+mn-ea"/>
              </a:rPr>
              <a:t>）</a:t>
            </a:r>
            <a:r>
              <a:rPr lang="zh-CN" altLang="en-US" b="1"/>
              <a:t>同步存储</a:t>
            </a:r>
            <a:r>
              <a:rPr lang="zh-CN" altLang="en-US"/>
              <a:t>在区域表中有点位数的字段，当点位发生变化时，同步区域表中的点位数。</a:t>
            </a:r>
            <a:endParaRPr lang="en-US" altLang="zh-CN"/>
          </a:p>
          <a:p>
            <a:pPr algn="just">
              <a:spcBef>
                <a:spcPts val="600"/>
              </a:spcBef>
            </a:pPr>
            <a:r>
              <a:rPr lang="zh-CN" altLang="en-US">
                <a:latin typeface="+mn-ea"/>
                <a:ea typeface="+mn-ea"/>
              </a:rPr>
              <a:t>（</a:t>
            </a:r>
            <a:r>
              <a:rPr lang="en-US" altLang="zh-CN">
                <a:latin typeface="+mn-ea"/>
                <a:ea typeface="+mn-ea"/>
              </a:rPr>
              <a:t>2</a:t>
            </a:r>
            <a:r>
              <a:rPr lang="zh-CN" altLang="en-US">
                <a:latin typeface="+mn-ea"/>
                <a:ea typeface="+mn-ea"/>
              </a:rPr>
              <a:t>）</a:t>
            </a:r>
            <a:r>
              <a:rPr lang="zh-CN" altLang="en-US" b="1"/>
              <a:t>关联查询</a:t>
            </a:r>
            <a:r>
              <a:rPr lang="zh-CN" altLang="en-US"/>
              <a:t>编写关联查询语句，在</a:t>
            </a:r>
            <a:r>
              <a:rPr lang="en-US" altLang="zh-CN"/>
              <a:t>mapper </a:t>
            </a:r>
            <a:r>
              <a:rPr lang="zh-CN" altLang="en-US"/>
              <a:t>层封装。</a:t>
            </a:r>
            <a:endParaRPr lang="en-US" altLang="zh-CN"/>
          </a:p>
          <a:p>
            <a:pPr algn="just">
              <a:spcBef>
                <a:spcPts val="600"/>
              </a:spcBef>
            </a:pPr>
            <a:r>
              <a:rPr lang="zh-CN" altLang="en-US"/>
              <a:t>          区域和点位表，记录个数都不是很多，所以我们采用关联查询这种方案。</a:t>
            </a:r>
          </a:p>
          <a:p>
            <a:pPr algn="just">
              <a:spcBef>
                <a:spcPts val="600"/>
              </a:spcBef>
            </a:pPr>
            <a:endParaRPr lang="en-US" altLang="zh-CN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621861-48C3-A268-CB7E-84AE0A3DC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22" y="5107642"/>
            <a:ext cx="5050614" cy="1496252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2B7A5D0-3AD6-816B-B0F3-3AF8795A92BB}"/>
              </a:ext>
            </a:extLst>
          </p:cNvPr>
          <p:cNvSpPr/>
          <p:nvPr/>
        </p:nvSpPr>
        <p:spPr>
          <a:xfrm>
            <a:off x="2312277" y="5634270"/>
            <a:ext cx="343269" cy="969624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883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890B761B-7D33-DD39-1BAA-9B54BE8A9BC6}"/>
              </a:ext>
            </a:extLst>
          </p:cNvPr>
          <p:cNvSpPr txBox="1">
            <a:spLocks/>
          </p:cNvSpPr>
          <p:nvPr/>
        </p:nvSpPr>
        <p:spPr>
          <a:xfrm>
            <a:off x="4715471" y="1679379"/>
            <a:ext cx="6479839" cy="4207803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区域列表改造步骤？</a:t>
            </a:r>
            <a:endParaRPr lang="en-US" altLang="zh-CN"/>
          </a:p>
          <a:p>
            <a:pPr marL="952485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确定关联查询方案并编写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</a:p>
          <a:p>
            <a:pPr marL="952485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RegionVo</a:t>
            </a:r>
          </a:p>
          <a:p>
            <a:pPr marL="952485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RegionMapper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xml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中添加查询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Vo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方法和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sql</a:t>
            </a:r>
          </a:p>
          <a:p>
            <a:pPr marL="952485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RegionService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接口和实现类中添加查询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Vo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RegionController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查询方法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修改前端视图组件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150000"/>
              </a:lnSpc>
              <a:buFont typeface="+mj-ea"/>
              <a:buAutoNum type="circleNumDbPlain"/>
            </a:pPr>
            <a:endParaRPr lang="zh-CN" altLang="en-US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4823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点位管理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9C68CAEF-7493-241A-F71E-81F83BF9B352}"/>
              </a:ext>
            </a:extLst>
          </p:cNvPr>
          <p:cNvSpPr txBox="1">
            <a:spLocks/>
          </p:cNvSpPr>
          <p:nvPr/>
        </p:nvSpPr>
        <p:spPr>
          <a:xfrm>
            <a:off x="5273040" y="3069272"/>
            <a:ext cx="122341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库表设计</a:t>
            </a: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904F4812-89BC-20B7-1169-C5851D20B8AF}"/>
              </a:ext>
            </a:extLst>
          </p:cNvPr>
          <p:cNvSpPr txBox="1">
            <a:spLocks/>
          </p:cNvSpPr>
          <p:nvPr/>
        </p:nvSpPr>
        <p:spPr>
          <a:xfrm>
            <a:off x="5273040" y="3496377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生成基础代码</a:t>
            </a: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5990ED4D-BA63-B412-AE8B-0D4BD684700C}"/>
              </a:ext>
            </a:extLst>
          </p:cNvPr>
          <p:cNvSpPr txBox="1">
            <a:spLocks/>
          </p:cNvSpPr>
          <p:nvPr/>
        </p:nvSpPr>
        <p:spPr>
          <a:xfrm>
            <a:off x="5273040" y="392348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区域管理改造</a:t>
            </a:r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34A563D8-ABA3-C740-F40D-BDB91D08C4D8}"/>
              </a:ext>
            </a:extLst>
          </p:cNvPr>
          <p:cNvSpPr txBox="1">
            <a:spLocks/>
          </p:cNvSpPr>
          <p:nvPr/>
        </p:nvSpPr>
        <p:spPr>
          <a:xfrm>
            <a:off x="5273040" y="4350587"/>
            <a:ext cx="1829347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合作商管理改造</a:t>
            </a:r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BECEDE58-C384-DE00-DA35-2B8277C18559}"/>
              </a:ext>
            </a:extLst>
          </p:cNvPr>
          <p:cNvSpPr txBox="1">
            <a:spLocks/>
          </p:cNvSpPr>
          <p:nvPr/>
        </p:nvSpPr>
        <p:spPr>
          <a:xfrm>
            <a:off x="5273040" y="477769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点位管理改造</a:t>
            </a:r>
          </a:p>
        </p:txBody>
      </p:sp>
    </p:spTree>
    <p:extLst>
      <p:ext uri="{BB962C8B-B14F-4D97-AF65-F5344CB8AC3E}">
        <p14:creationId xmlns:p14="http://schemas.microsoft.com/office/powerpoint/2010/main" val="150351246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合作商管理改造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参考页面原型，完成基础布局展示改造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21A0F7-C2E0-E9BE-D6A6-BD7F07EE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328855"/>
            <a:ext cx="10439400" cy="363855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9276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EAA06F8-0DA4-6E36-E051-F8FBF7B53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05" y="3224409"/>
            <a:ext cx="9634045" cy="335785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!!b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合作商管理改造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1193381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查看详情，需要显示合作商名称、联系人、联系电话、分成比例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在查询合作商列表时，同时显示每个合作商的点位数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重置密码，初始密码为</a:t>
            </a:r>
            <a:r>
              <a:rPr lang="en-US" altLang="zh-CN">
                <a:latin typeface="+mn-ea"/>
                <a:ea typeface="+mn-ea"/>
              </a:rPr>
              <a:t>123456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B7A5D0-3AD6-816B-B0F3-3AF8795A92BB}"/>
              </a:ext>
            </a:extLst>
          </p:cNvPr>
          <p:cNvSpPr/>
          <p:nvPr/>
        </p:nvSpPr>
        <p:spPr>
          <a:xfrm>
            <a:off x="7982608" y="4740165"/>
            <a:ext cx="1446298" cy="1842095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8CCF325-ABB1-25CF-2227-626AAF462B98}"/>
              </a:ext>
            </a:extLst>
          </p:cNvPr>
          <p:cNvSpPr/>
          <p:nvPr/>
        </p:nvSpPr>
        <p:spPr>
          <a:xfrm>
            <a:off x="4384229" y="4246180"/>
            <a:ext cx="719296" cy="2336080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6890F4-22B7-B1F1-7575-5434EF82C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176" y="1461174"/>
            <a:ext cx="3744474" cy="126045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792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9DCC416-4240-70B5-E081-29707FB06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280" y="1786583"/>
            <a:ext cx="5871575" cy="26869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EAA06F8-0DA4-6E36-E051-F8FBF7B53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70" y="4473575"/>
            <a:ext cx="6050050" cy="210868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!!b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合作商管理改造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1193381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实现此功能方案：</a:t>
            </a:r>
            <a:endParaRPr lang="en-US" altLang="zh-CN">
              <a:latin typeface="+mn-ea"/>
              <a:ea typeface="+mn-ea"/>
            </a:endParaRPr>
          </a:p>
          <a:p>
            <a:pPr algn="just">
              <a:spcBef>
                <a:spcPts val="600"/>
              </a:spcBef>
            </a:pPr>
            <a:r>
              <a:rPr lang="zh-CN" altLang="en-US" b="1"/>
              <a:t>     关联查询</a:t>
            </a:r>
            <a:r>
              <a:rPr lang="zh-CN" altLang="en-US"/>
              <a:t>编写关联查询语句，在</a:t>
            </a:r>
            <a:r>
              <a:rPr lang="en-US" altLang="zh-CN"/>
              <a:t>mapper </a:t>
            </a:r>
            <a:r>
              <a:rPr lang="zh-CN" altLang="en-US"/>
              <a:t>层封装。</a:t>
            </a:r>
            <a:endParaRPr lang="en-US" altLang="zh-CN"/>
          </a:p>
          <a:p>
            <a:pPr algn="just">
              <a:spcBef>
                <a:spcPts val="600"/>
              </a:spcBef>
            </a:pPr>
            <a:r>
              <a:rPr lang="zh-CN" altLang="en-US"/>
              <a:t>         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8CCF325-ABB1-25CF-2227-626AAF462B98}"/>
              </a:ext>
            </a:extLst>
          </p:cNvPr>
          <p:cNvSpPr/>
          <p:nvPr/>
        </p:nvSpPr>
        <p:spPr>
          <a:xfrm>
            <a:off x="3116316" y="5099079"/>
            <a:ext cx="425669" cy="1483181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449E0CE-C684-73A5-3339-4EDC5B695AB4}"/>
              </a:ext>
            </a:extLst>
          </p:cNvPr>
          <p:cNvSpPr/>
          <p:nvPr/>
        </p:nvSpPr>
        <p:spPr>
          <a:xfrm>
            <a:off x="5473765" y="5496386"/>
            <a:ext cx="790401" cy="1054343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701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EAA06F8-0DA4-6E36-E051-F8FBF7B53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05" y="3224409"/>
            <a:ext cx="9634045" cy="335785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!!b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合作商管理改造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1193381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查看详情，需要显示合作商名称、联系人、联系电话、分成比例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在查询合作商列表时，同时显示每个合作商的点位数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重置密码，初始密码为</a:t>
            </a:r>
            <a:r>
              <a:rPr lang="en-US" altLang="zh-CN">
                <a:latin typeface="+mn-ea"/>
                <a:ea typeface="+mn-ea"/>
              </a:rPr>
              <a:t>123456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2B7A5D0-3AD6-816B-B0F3-3AF8795A92BB}"/>
              </a:ext>
            </a:extLst>
          </p:cNvPr>
          <p:cNvSpPr/>
          <p:nvPr/>
        </p:nvSpPr>
        <p:spPr>
          <a:xfrm>
            <a:off x="7982608" y="4740165"/>
            <a:ext cx="1446298" cy="1842095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8CCF325-ABB1-25CF-2227-626AAF462B98}"/>
              </a:ext>
            </a:extLst>
          </p:cNvPr>
          <p:cNvSpPr/>
          <p:nvPr/>
        </p:nvSpPr>
        <p:spPr>
          <a:xfrm>
            <a:off x="4384229" y="4246180"/>
            <a:ext cx="719296" cy="2336080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6890F4-22B7-B1F1-7575-5434EF82C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176" y="1461174"/>
            <a:ext cx="3744474" cy="126045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896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合作商管理改造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1193381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前后端分离开发流程</a:t>
            </a:r>
            <a:endParaRPr lang="en-US" altLang="zh-CN">
              <a:latin typeface="+mn-ea"/>
              <a:ea typeface="+mn-ea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104D0358-8BCE-6975-4F32-B655283B0093}"/>
              </a:ext>
            </a:extLst>
          </p:cNvPr>
          <p:cNvGrpSpPr/>
          <p:nvPr/>
        </p:nvGrpSpPr>
        <p:grpSpPr>
          <a:xfrm>
            <a:off x="1232415" y="4845321"/>
            <a:ext cx="943010" cy="1682086"/>
            <a:chOff x="4197927" y="4879254"/>
            <a:chExt cx="943010" cy="1682086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E2AE1968-E7AF-D39F-8FBC-673E4D645947}"/>
                </a:ext>
              </a:extLst>
            </p:cNvPr>
            <p:cNvSpPr/>
            <p:nvPr/>
          </p:nvSpPr>
          <p:spPr>
            <a:xfrm>
              <a:off x="4197927" y="6150491"/>
              <a:ext cx="943010" cy="410849"/>
            </a:xfrm>
            <a:prstGeom prst="roundRect">
              <a:avLst>
                <a:gd name="adj" fmla="val 582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前端</a:t>
              </a:r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536A2326-4C50-4B3B-0F58-BCBE0A364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0702" y="4879254"/>
              <a:ext cx="740949" cy="1253678"/>
            </a:xfrm>
            <a:prstGeom prst="rect">
              <a:avLst/>
            </a:prstGeom>
          </p:spPr>
        </p:pic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C6C495C-4F78-57C0-D216-FF5BC53FE7E8}"/>
              </a:ext>
            </a:extLst>
          </p:cNvPr>
          <p:cNvGrpSpPr/>
          <p:nvPr/>
        </p:nvGrpSpPr>
        <p:grpSpPr>
          <a:xfrm>
            <a:off x="10053472" y="4850243"/>
            <a:ext cx="1117658" cy="1664527"/>
            <a:chOff x="6012045" y="5071568"/>
            <a:chExt cx="1117658" cy="1664527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EE52566E-A5DC-9E6B-841F-64DBA9DE6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8335" y="5071568"/>
              <a:ext cx="1071368" cy="1253678"/>
            </a:xfrm>
            <a:prstGeom prst="rect">
              <a:avLst/>
            </a:prstGeom>
          </p:spPr>
        </p:pic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BB843ED8-B641-A13B-3723-DC088203A7F9}"/>
                </a:ext>
              </a:extLst>
            </p:cNvPr>
            <p:cNvSpPr/>
            <p:nvPr/>
          </p:nvSpPr>
          <p:spPr>
            <a:xfrm>
              <a:off x="6012045" y="6325246"/>
              <a:ext cx="1117658" cy="410849"/>
            </a:xfrm>
            <a:prstGeom prst="roundRect">
              <a:avLst>
                <a:gd name="adj" fmla="val 5824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后端</a:t>
              </a:r>
            </a:p>
          </p:txBody>
        </p:sp>
      </p:grpSp>
      <p:sp>
        <p:nvSpPr>
          <p:cNvPr id="66" name="流程图: 多文档 65">
            <a:extLst>
              <a:ext uri="{FF2B5EF4-FFF2-40B4-BE49-F238E27FC236}">
                <a16:creationId xmlns:a16="http://schemas.microsoft.com/office/drawing/2014/main" id="{40382A5C-8712-2EF8-0EB4-E8BCB58C3D18}"/>
              </a:ext>
            </a:extLst>
          </p:cNvPr>
          <p:cNvSpPr/>
          <p:nvPr/>
        </p:nvSpPr>
        <p:spPr>
          <a:xfrm>
            <a:off x="5230368" y="3292546"/>
            <a:ext cx="1389888" cy="896112"/>
          </a:xfrm>
          <a:prstGeom prst="flowChartMultidocumen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接口文档</a:t>
            </a: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D9541991-A1D9-9CDA-A0EA-D915BE89DF8E}"/>
              </a:ext>
            </a:extLst>
          </p:cNvPr>
          <p:cNvCxnSpPr>
            <a:cxnSpLocks/>
          </p:cNvCxnSpPr>
          <p:nvPr/>
        </p:nvCxnSpPr>
        <p:spPr>
          <a:xfrm flipV="1">
            <a:off x="1828800" y="3737922"/>
            <a:ext cx="3310128" cy="108677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F542A126-EE9A-D3E9-CFBE-CB3FD1F28D4D}"/>
              </a:ext>
            </a:extLst>
          </p:cNvPr>
          <p:cNvCxnSpPr>
            <a:cxnSpLocks/>
          </p:cNvCxnSpPr>
          <p:nvPr/>
        </p:nvCxnSpPr>
        <p:spPr>
          <a:xfrm>
            <a:off x="6711696" y="3737922"/>
            <a:ext cx="3685032" cy="106747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22E303D3-1394-7829-043A-D975814745D8}"/>
              </a:ext>
            </a:extLst>
          </p:cNvPr>
          <p:cNvGrpSpPr/>
          <p:nvPr/>
        </p:nvGrpSpPr>
        <p:grpSpPr>
          <a:xfrm>
            <a:off x="3968496" y="5028495"/>
            <a:ext cx="4352544" cy="329071"/>
            <a:chOff x="3968496" y="5028495"/>
            <a:chExt cx="4352544" cy="329071"/>
          </a:xfrm>
        </p:grpSpPr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39F69A9A-5FF9-C6EA-9699-AA989353713A}"/>
                </a:ext>
              </a:extLst>
            </p:cNvPr>
            <p:cNvCxnSpPr/>
            <p:nvPr/>
          </p:nvCxnSpPr>
          <p:spPr>
            <a:xfrm>
              <a:off x="3968496" y="5357566"/>
              <a:ext cx="435254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DCA7F29B-B4CC-3787-B49B-BE9B6635D2FC}"/>
                </a:ext>
              </a:extLst>
            </p:cNvPr>
            <p:cNvSpPr txBox="1"/>
            <p:nvPr/>
          </p:nvSpPr>
          <p:spPr>
            <a:xfrm>
              <a:off x="5771291" y="5028495"/>
              <a:ext cx="55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29D1E31E-8C5C-8E18-ED55-4690893284F2}"/>
              </a:ext>
            </a:extLst>
          </p:cNvPr>
          <p:cNvGrpSpPr/>
          <p:nvPr/>
        </p:nvGrpSpPr>
        <p:grpSpPr>
          <a:xfrm>
            <a:off x="3968496" y="5729422"/>
            <a:ext cx="4352544" cy="324782"/>
            <a:chOff x="3968496" y="5729422"/>
            <a:chExt cx="4352544" cy="324782"/>
          </a:xfrm>
        </p:grpSpPr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75F2D0F3-35B4-A54F-E202-3E20284F8C32}"/>
                </a:ext>
              </a:extLst>
            </p:cNvPr>
            <p:cNvCxnSpPr/>
            <p:nvPr/>
          </p:nvCxnSpPr>
          <p:spPr>
            <a:xfrm>
              <a:off x="3968496" y="5729422"/>
              <a:ext cx="435254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66551FDE-1C28-CC1C-4368-FA41229527DF}"/>
                </a:ext>
              </a:extLst>
            </p:cNvPr>
            <p:cNvSpPr txBox="1"/>
            <p:nvPr/>
          </p:nvSpPr>
          <p:spPr>
            <a:xfrm>
              <a:off x="5765159" y="5746427"/>
              <a:ext cx="55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响应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5C3E44A7-3BEF-D7D9-56BA-7BD42240FB54}"/>
              </a:ext>
            </a:extLst>
          </p:cNvPr>
          <p:cNvSpPr txBox="1"/>
          <p:nvPr/>
        </p:nvSpPr>
        <p:spPr>
          <a:xfrm>
            <a:off x="8392062" y="3963884"/>
            <a:ext cx="10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B7F4003-BCD8-5D42-2C67-4979C93816B9}"/>
              </a:ext>
            </a:extLst>
          </p:cNvPr>
          <p:cNvSpPr txBox="1"/>
          <p:nvPr/>
        </p:nvSpPr>
        <p:spPr>
          <a:xfrm>
            <a:off x="2696071" y="3963883"/>
            <a:ext cx="101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7" name="矩形: 对角圆角 76">
            <a:extLst>
              <a:ext uri="{FF2B5EF4-FFF2-40B4-BE49-F238E27FC236}">
                <a16:creationId xmlns:a16="http://schemas.microsoft.com/office/drawing/2014/main" id="{971B23F7-3766-6565-7FF9-4316017C6643}"/>
              </a:ext>
            </a:extLst>
          </p:cNvPr>
          <p:cNvSpPr/>
          <p:nvPr/>
        </p:nvSpPr>
        <p:spPr>
          <a:xfrm>
            <a:off x="5106791" y="2123431"/>
            <a:ext cx="1637042" cy="546935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原型</a:t>
            </a:r>
            <a:r>
              <a:rPr lang="en-US" altLang="zh-CN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</a:t>
            </a: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C2A00554-7C52-52C3-3F49-4780944D35A6}"/>
              </a:ext>
            </a:extLst>
          </p:cNvPr>
          <p:cNvCxnSpPr>
            <a:cxnSpLocks/>
          </p:cNvCxnSpPr>
          <p:nvPr/>
        </p:nvCxnSpPr>
        <p:spPr>
          <a:xfrm>
            <a:off x="5925312" y="2673388"/>
            <a:ext cx="0" cy="61915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图片 78">
            <a:extLst>
              <a:ext uri="{FF2B5EF4-FFF2-40B4-BE49-F238E27FC236}">
                <a16:creationId xmlns:a16="http://schemas.microsoft.com/office/drawing/2014/main" id="{58439D59-63A6-AD5F-2E57-A7F929F5ED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2" r="5942"/>
          <a:stretch>
            <a:fillRect/>
          </a:stretch>
        </p:blipFill>
        <p:spPr>
          <a:xfrm>
            <a:off x="2671966" y="5577705"/>
            <a:ext cx="253724" cy="287943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92369847-4E71-D376-3193-BAAFB9B43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956" y="5564745"/>
            <a:ext cx="253724" cy="287943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981FB325-480C-5334-CE4D-839036F29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719" y="5501814"/>
            <a:ext cx="345285" cy="297542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3149CC1E-A354-FDE8-0B44-667BEF3780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89" y="5544667"/>
            <a:ext cx="431145" cy="113617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8E7C1152-3A23-9256-02C5-BB83D9578D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7002" y="5567825"/>
            <a:ext cx="253724" cy="287943"/>
          </a:xfrm>
          <a:prstGeom prst="rect">
            <a:avLst/>
          </a:prstGeom>
        </p:spPr>
      </p:pic>
      <p:grpSp>
        <p:nvGrpSpPr>
          <p:cNvPr id="84" name="组合 83">
            <a:extLst>
              <a:ext uri="{FF2B5EF4-FFF2-40B4-BE49-F238E27FC236}">
                <a16:creationId xmlns:a16="http://schemas.microsoft.com/office/drawing/2014/main" id="{835DDA6F-165F-414A-C3F7-54ABB9D3D904}"/>
              </a:ext>
            </a:extLst>
          </p:cNvPr>
          <p:cNvGrpSpPr/>
          <p:nvPr/>
        </p:nvGrpSpPr>
        <p:grpSpPr>
          <a:xfrm>
            <a:off x="9520034" y="5315722"/>
            <a:ext cx="160828" cy="457890"/>
            <a:chOff x="7552801" y="2926397"/>
            <a:chExt cx="927173" cy="1751936"/>
          </a:xfrm>
        </p:grpSpPr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F2A17BBA-94D1-44C8-43D8-657718B80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2801" y="2926397"/>
              <a:ext cx="898475" cy="1205041"/>
            </a:xfrm>
            <a:prstGeom prst="rect">
              <a:avLst/>
            </a:prstGeom>
          </p:spPr>
        </p:pic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0BEE21E5-A7FB-8574-F632-E7AED03A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52801" y="4184190"/>
              <a:ext cx="927173" cy="494143"/>
            </a:xfrm>
            <a:prstGeom prst="rect">
              <a:avLst/>
            </a:prstGeom>
          </p:spPr>
        </p:pic>
      </p:grpSp>
      <p:pic>
        <p:nvPicPr>
          <p:cNvPr id="87" name="图形 86" descr="数据库 纯色填充">
            <a:extLst>
              <a:ext uri="{FF2B5EF4-FFF2-40B4-BE49-F238E27FC236}">
                <a16:creationId xmlns:a16="http://schemas.microsoft.com/office/drawing/2014/main" id="{87D444FF-8021-D9B1-3C9A-2A2C5226C1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02008" y="5419233"/>
            <a:ext cx="437909" cy="437909"/>
          </a:xfrm>
          <a:prstGeom prst="rect">
            <a:avLst/>
          </a:prstGeom>
        </p:spPr>
      </p:pic>
      <p:pic>
        <p:nvPicPr>
          <p:cNvPr id="88" name="图片 87" descr="蓝色的标志&#10;&#10;描述已自动生成">
            <a:extLst>
              <a:ext uri="{FF2B5EF4-FFF2-40B4-BE49-F238E27FC236}">
                <a16:creationId xmlns:a16="http://schemas.microsoft.com/office/drawing/2014/main" id="{53178C6C-E13C-8980-0AB2-A86275EA38E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28" y="4923723"/>
            <a:ext cx="1483811" cy="1119843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4C6381B1-96D0-F11B-936B-F6B9544BD0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55717" y="4920329"/>
            <a:ext cx="1483811" cy="112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0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合作商管理改造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1193381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重置密码开发流程</a:t>
            </a:r>
            <a:endParaRPr lang="en-US" altLang="zh-CN">
              <a:latin typeface="+mn-ea"/>
              <a:ea typeface="+mn-ea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22E303D3-1394-7829-043A-D975814745D8}"/>
              </a:ext>
            </a:extLst>
          </p:cNvPr>
          <p:cNvGrpSpPr/>
          <p:nvPr/>
        </p:nvGrpSpPr>
        <p:grpSpPr>
          <a:xfrm>
            <a:off x="4466266" y="3698056"/>
            <a:ext cx="4352544" cy="329071"/>
            <a:chOff x="3968496" y="5028495"/>
            <a:chExt cx="4352544" cy="329071"/>
          </a:xfrm>
        </p:grpSpPr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39F69A9A-5FF9-C6EA-9699-AA989353713A}"/>
                </a:ext>
              </a:extLst>
            </p:cNvPr>
            <p:cNvCxnSpPr/>
            <p:nvPr/>
          </p:nvCxnSpPr>
          <p:spPr>
            <a:xfrm>
              <a:off x="3968496" y="5357566"/>
              <a:ext cx="435254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DCA7F29B-B4CC-3787-B49B-BE9B6635D2FC}"/>
                </a:ext>
              </a:extLst>
            </p:cNvPr>
            <p:cNvSpPr txBox="1"/>
            <p:nvPr/>
          </p:nvSpPr>
          <p:spPr>
            <a:xfrm>
              <a:off x="5771291" y="5028495"/>
              <a:ext cx="55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29D1E31E-8C5C-8E18-ED55-4690893284F2}"/>
              </a:ext>
            </a:extLst>
          </p:cNvPr>
          <p:cNvGrpSpPr/>
          <p:nvPr/>
        </p:nvGrpSpPr>
        <p:grpSpPr>
          <a:xfrm>
            <a:off x="4466266" y="4398983"/>
            <a:ext cx="4352544" cy="324782"/>
            <a:chOff x="3968496" y="5729422"/>
            <a:chExt cx="4352544" cy="324782"/>
          </a:xfrm>
        </p:grpSpPr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75F2D0F3-35B4-A54F-E202-3E20284F8C32}"/>
                </a:ext>
              </a:extLst>
            </p:cNvPr>
            <p:cNvCxnSpPr/>
            <p:nvPr/>
          </p:nvCxnSpPr>
          <p:spPr>
            <a:xfrm>
              <a:off x="3968496" y="5729422"/>
              <a:ext cx="435254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66551FDE-1C28-CC1C-4368-FA41229527DF}"/>
                </a:ext>
              </a:extLst>
            </p:cNvPr>
            <p:cNvSpPr txBox="1"/>
            <p:nvPr/>
          </p:nvSpPr>
          <p:spPr>
            <a:xfrm>
              <a:off x="5765159" y="5746427"/>
              <a:ext cx="559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响应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DAAC853-B003-4D5C-5834-B78644A3F935}"/>
              </a:ext>
            </a:extLst>
          </p:cNvPr>
          <p:cNvGrpSpPr/>
          <p:nvPr/>
        </p:nvGrpSpPr>
        <p:grpSpPr>
          <a:xfrm>
            <a:off x="8983114" y="3561061"/>
            <a:ext cx="2168362" cy="2143618"/>
            <a:chOff x="2303931" y="2912210"/>
            <a:chExt cx="1900517" cy="261163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C11B6F9-28D0-F192-25A1-38DA775C81DD}"/>
                </a:ext>
              </a:extLst>
            </p:cNvPr>
            <p:cNvSpPr/>
            <p:nvPr/>
          </p:nvSpPr>
          <p:spPr>
            <a:xfrm>
              <a:off x="2303931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PartnerController</a:t>
              </a:r>
              <a:endPara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" name="流程图: 文档 3">
              <a:extLst>
                <a:ext uri="{FF2B5EF4-FFF2-40B4-BE49-F238E27FC236}">
                  <a16:creationId xmlns:a16="http://schemas.microsoft.com/office/drawing/2014/main" id="{7C645FFF-35B5-EE5E-82FE-4B13D411E2EF}"/>
                </a:ext>
              </a:extLst>
            </p:cNvPr>
            <p:cNvSpPr/>
            <p:nvPr/>
          </p:nvSpPr>
          <p:spPr>
            <a:xfrm>
              <a:off x="2303931" y="3316712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1.</a:t>
              </a:r>
              <a:r>
                <a:rPr lang="zh-CN" altLang="en-US" sz="120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接收请求参数（合作商</a:t>
              </a:r>
              <a:r>
                <a:rPr lang="en-US" altLang="zh-CN" sz="120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id</a:t>
              </a:r>
              <a:r>
                <a:rPr lang="zh-CN" altLang="en-US" sz="120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）</a:t>
              </a:r>
              <a:endParaRPr lang="en-US" altLang="zh-CN" sz="12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endParaRPr lang="en-US" altLang="zh-CN" sz="12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r>
                <a:rPr lang="en-US" altLang="zh-CN" sz="120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2.</a:t>
              </a:r>
              <a:r>
                <a:rPr lang="zh-CN" altLang="en-US" sz="120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创建合作商对象</a:t>
              </a:r>
              <a:endParaRPr lang="en-US" altLang="zh-CN" sz="12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r>
                <a:rPr lang="en-US" altLang="zh-CN" sz="120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      </a:t>
              </a:r>
              <a:r>
                <a:rPr lang="zh-CN" altLang="en-US" sz="120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（设置</a:t>
              </a:r>
              <a:r>
                <a:rPr lang="en-US" altLang="zh-CN" sz="120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id</a:t>
              </a:r>
              <a:r>
                <a:rPr lang="zh-CN" altLang="en-US" sz="120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和初始密码）</a:t>
              </a:r>
              <a:endParaRPr lang="en-US" altLang="zh-CN" sz="12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endParaRPr lang="en-US" altLang="zh-CN" sz="12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  <a:p>
              <a:r>
                <a:rPr lang="en-US" altLang="zh-CN" sz="120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3.</a:t>
              </a:r>
              <a:r>
                <a:rPr lang="zh-CN" altLang="en-US" sz="120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调用</a:t>
              </a:r>
              <a:r>
                <a:rPr lang="en-US" altLang="zh-CN" sz="120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service</a:t>
              </a:r>
              <a:r>
                <a:rPr lang="zh-CN" altLang="en-US" sz="120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更新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A503A1E-6D50-B4F6-500A-A26ADFD473CC}"/>
              </a:ext>
            </a:extLst>
          </p:cNvPr>
          <p:cNvGrpSpPr/>
          <p:nvPr/>
        </p:nvGrpSpPr>
        <p:grpSpPr>
          <a:xfrm>
            <a:off x="2758286" y="3561061"/>
            <a:ext cx="1643748" cy="2084257"/>
            <a:chOff x="2303931" y="2912210"/>
            <a:chExt cx="1900517" cy="2611635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06CED14-C231-26D5-C60E-9297A3C22F80}"/>
                </a:ext>
              </a:extLst>
            </p:cNvPr>
            <p:cNvSpPr/>
            <p:nvPr/>
          </p:nvSpPr>
          <p:spPr>
            <a:xfrm>
              <a:off x="2303931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partner.js</a:t>
              </a:r>
              <a:endPara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3" name="流程图: 文档 32">
              <a:extLst>
                <a:ext uri="{FF2B5EF4-FFF2-40B4-BE49-F238E27FC236}">
                  <a16:creationId xmlns:a16="http://schemas.microsoft.com/office/drawing/2014/main" id="{059B6750-B7F6-1E61-F521-0181680ACBE0}"/>
                </a:ext>
              </a:extLst>
            </p:cNvPr>
            <p:cNvSpPr/>
            <p:nvPr/>
          </p:nvSpPr>
          <p:spPr>
            <a:xfrm>
              <a:off x="2303931" y="3316712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抽取</a:t>
              </a:r>
              <a:r>
                <a:rPr lang="en-US" altLang="zh-CN" sz="120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api</a:t>
              </a:r>
              <a:r>
                <a:rPr lang="zh-CN" altLang="en-US" sz="120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请求方法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EB221F8-1885-1DED-B1B5-33DCC849680B}"/>
              </a:ext>
            </a:extLst>
          </p:cNvPr>
          <p:cNvGrpSpPr/>
          <p:nvPr/>
        </p:nvGrpSpPr>
        <p:grpSpPr>
          <a:xfrm>
            <a:off x="803275" y="3597455"/>
            <a:ext cx="1643748" cy="2084257"/>
            <a:chOff x="2303931" y="2912210"/>
            <a:chExt cx="1900517" cy="2611635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5C0322E-5758-574B-EE85-F96EF813F771}"/>
                </a:ext>
              </a:extLst>
            </p:cNvPr>
            <p:cNvSpPr/>
            <p:nvPr/>
          </p:nvSpPr>
          <p:spPr>
            <a:xfrm>
              <a:off x="2303931" y="2912210"/>
              <a:ext cx="1900517" cy="4034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partner/vue</a:t>
              </a:r>
              <a:endParaRPr lang="zh-CN" altLang="en-US" sz="14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6" name="流程图: 文档 35">
              <a:extLst>
                <a:ext uri="{FF2B5EF4-FFF2-40B4-BE49-F238E27FC236}">
                  <a16:creationId xmlns:a16="http://schemas.microsoft.com/office/drawing/2014/main" id="{5FA07EEE-5B3D-B682-93DF-16783CBC854F}"/>
                </a:ext>
              </a:extLst>
            </p:cNvPr>
            <p:cNvSpPr/>
            <p:nvPr/>
          </p:nvSpPr>
          <p:spPr>
            <a:xfrm>
              <a:off x="2303931" y="3316712"/>
              <a:ext cx="1900517" cy="2207133"/>
            </a:xfrm>
            <a:prstGeom prst="flowChartDocument">
              <a:avLst/>
            </a:prstGeom>
            <a:solidFill>
              <a:srgbClr val="42D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20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重置密码页面实现</a:t>
              </a:r>
            </a:p>
          </p:txBody>
        </p:sp>
      </p:grpSp>
      <p:sp>
        <p:nvSpPr>
          <p:cNvPr id="37" name="流程图: 多文档 36">
            <a:extLst>
              <a:ext uri="{FF2B5EF4-FFF2-40B4-BE49-F238E27FC236}">
                <a16:creationId xmlns:a16="http://schemas.microsoft.com/office/drawing/2014/main" id="{1687696C-A53E-34B9-8875-791F1F66693D}"/>
              </a:ext>
            </a:extLst>
          </p:cNvPr>
          <p:cNvSpPr/>
          <p:nvPr/>
        </p:nvSpPr>
        <p:spPr>
          <a:xfrm>
            <a:off x="5567985" y="2241550"/>
            <a:ext cx="1389888" cy="896112"/>
          </a:xfrm>
          <a:prstGeom prst="flowChartMultidocumen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接口文档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B75D6AD-99A8-DF4E-2A06-E1D8ED66006A}"/>
              </a:ext>
            </a:extLst>
          </p:cNvPr>
          <p:cNvCxnSpPr>
            <a:cxnSpLocks/>
          </p:cNvCxnSpPr>
          <p:nvPr/>
        </p:nvCxnSpPr>
        <p:spPr>
          <a:xfrm flipV="1">
            <a:off x="3176269" y="2701816"/>
            <a:ext cx="2165743" cy="74845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9ED2E28-1C97-4B9A-0E32-81EDBAE3B801}"/>
              </a:ext>
            </a:extLst>
          </p:cNvPr>
          <p:cNvCxnSpPr>
            <a:cxnSpLocks/>
          </p:cNvCxnSpPr>
          <p:nvPr/>
        </p:nvCxnSpPr>
        <p:spPr>
          <a:xfrm>
            <a:off x="7183846" y="2663449"/>
            <a:ext cx="2565620" cy="80529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187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890B761B-7D33-DD39-1BAA-9B54BE8A9BC6}"/>
              </a:ext>
            </a:extLst>
          </p:cNvPr>
          <p:cNvSpPr txBox="1">
            <a:spLocks/>
          </p:cNvSpPr>
          <p:nvPr/>
        </p:nvSpPr>
        <p:spPr>
          <a:xfrm>
            <a:off x="5187137" y="1448153"/>
            <a:ext cx="6479839" cy="4207803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基础布局和密码加密</a:t>
            </a:r>
            <a:endParaRPr lang="en-US" altLang="zh-CN"/>
          </a:p>
          <a:p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查看详情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合作商列表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/>
              <a:t>重置密码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1741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帝可得是什么</a:t>
            </a:r>
            <a:r>
              <a:rPr lang="en-US" altLang="zh-CN"/>
              <a:t>?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1182057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帝可得是一个基于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物联网</a:t>
            </a:r>
            <a:r>
              <a:rPr lang="zh-CN" altLang="en-US">
                <a:latin typeface="Consolas" panose="020B0609020204030204" pitchFamily="49" charset="0"/>
              </a:rPr>
              <a:t>概念下的</a:t>
            </a:r>
            <a:r>
              <a:rPr lang="zh-CN" altLang="en-US">
                <a:solidFill>
                  <a:srgbClr val="C00000"/>
                </a:solidFill>
                <a:latin typeface="Consolas" panose="020B0609020204030204" pitchFamily="49" charset="0"/>
              </a:rPr>
              <a:t>智能售货机</a:t>
            </a:r>
            <a:r>
              <a:rPr lang="zh-CN" altLang="en-US">
                <a:solidFill>
                  <a:schemeClr val="tx1"/>
                </a:solidFill>
                <a:latin typeface="Consolas" panose="020B0609020204030204" pitchFamily="49" charset="0"/>
              </a:rPr>
              <a:t>运营管理系统</a:t>
            </a:r>
            <a:endParaRPr lang="zh-CN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4" name="文本占位符 5">
            <a:extLst>
              <a:ext uri="{FF2B5EF4-FFF2-40B4-BE49-F238E27FC236}">
                <a16:creationId xmlns:a16="http://schemas.microsoft.com/office/drawing/2014/main" id="{E416AFD5-3069-E30E-D04B-FFCF86C55E28}"/>
              </a:ext>
            </a:extLst>
          </p:cNvPr>
          <p:cNvSpPr txBox="1">
            <a:spLocks/>
          </p:cNvSpPr>
          <p:nvPr/>
        </p:nvSpPr>
        <p:spPr>
          <a:xfrm>
            <a:off x="796977" y="3078691"/>
            <a:ext cx="3214220" cy="308472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D7B3EF8A-3952-D732-69D8-E474031B689F}"/>
              </a:ext>
            </a:extLst>
          </p:cNvPr>
          <p:cNvSpPr/>
          <p:nvPr/>
        </p:nvSpPr>
        <p:spPr>
          <a:xfrm>
            <a:off x="5794063" y="2397798"/>
            <a:ext cx="3978573" cy="3978573"/>
          </a:xfrm>
          <a:prstGeom prst="ellipse">
            <a:avLst/>
          </a:prstGeom>
          <a:gradFill flip="none" rotWithShape="1">
            <a:gsLst>
              <a:gs pos="0">
                <a:srgbClr val="710B1B">
                  <a:lumMod val="90000"/>
                  <a:lumOff val="10000"/>
                </a:srgbClr>
              </a:gs>
              <a:gs pos="87000">
                <a:srgbClr val="710B1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>
                      <a:lumMod val="95000"/>
                    </a:prstClr>
                  </a:gs>
                  <a:gs pos="100000">
                    <a:prstClr val="white">
                      <a:lumMod val="85000"/>
                    </a:prstClr>
                  </a:gs>
                </a:gsLst>
                <a:lin ang="7200000" scaled="0"/>
              </a:gra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DE9EC1A-6F13-E32C-2168-EA55D75E588C}"/>
              </a:ext>
            </a:extLst>
          </p:cNvPr>
          <p:cNvSpPr/>
          <p:nvPr/>
        </p:nvSpPr>
        <p:spPr>
          <a:xfrm>
            <a:off x="2579843" y="2292694"/>
            <a:ext cx="3978573" cy="397857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white">
                      <a:lumMod val="95000"/>
                    </a:prstClr>
                  </a:gs>
                  <a:gs pos="100000">
                    <a:prstClr val="white">
                      <a:lumMod val="85000"/>
                    </a:prstClr>
                  </a:gs>
                </a:gsLst>
                <a:lin ang="7200000" scaled="0"/>
              </a:gradFill>
              <a:effectLst/>
              <a:uLnTx/>
              <a:uFillTx/>
              <a:latin typeface="HarmonyOS Sans SC"/>
              <a:ea typeface="HarmonyOS Sans SC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A1700C-D2DB-D7BC-7A23-CD8FEC3AEEBD}"/>
              </a:ext>
            </a:extLst>
          </p:cNvPr>
          <p:cNvSpPr txBox="1"/>
          <p:nvPr/>
        </p:nvSpPr>
        <p:spPr>
          <a:xfrm>
            <a:off x="3073327" y="3670563"/>
            <a:ext cx="3083932" cy="1676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63450"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让各种物品通过互联网连接起来，实现信息的交换和通信。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智能家居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共享充电桩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HarmonyOS Sans SC"/>
              </a:rPr>
              <a:t>智能售货机</a:t>
            </a:r>
            <a:endParaRPr lang="en-US" altLang="zh-CN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HarmonyOS Sans SC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441170-A78F-0BBD-502E-2B8516286F56}"/>
              </a:ext>
            </a:extLst>
          </p:cNvPr>
          <p:cNvSpPr txBox="1"/>
          <p:nvPr/>
        </p:nvSpPr>
        <p:spPr>
          <a:xfrm>
            <a:off x="2689241" y="2923934"/>
            <a:ext cx="3339989" cy="386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armonyOS Sans SC Bold"/>
                <a:cs typeface="+mn-cs"/>
              </a:rPr>
              <a:t>                  物联网</a:t>
            </a: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armonyOS Sans SC Bold"/>
                <a:cs typeface="+mn-cs"/>
              </a:rPr>
              <a:t>(</a:t>
            </a: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IoT</a:t>
            </a: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HarmonyOS Sans SC Bold"/>
                <a:cs typeface="+mn-cs"/>
              </a:rPr>
              <a:t>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CC2D3F-455D-6439-05B9-B5D44F487F64}"/>
              </a:ext>
            </a:extLst>
          </p:cNvPr>
          <p:cNvSpPr txBox="1"/>
          <p:nvPr/>
        </p:nvSpPr>
        <p:spPr>
          <a:xfrm>
            <a:off x="7116019" y="2927076"/>
            <a:ext cx="3680631" cy="38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OPPOSans B" panose="00020600040101010101" pitchFamily="18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HarmonyOS Sans SC Bold"/>
                <a:cs typeface="OPPOSans B" panose="00020600040101010101" pitchFamily="18" charset="-122"/>
              </a:rPr>
              <a:t>智能售货机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HarmonyOS Sans SC Bold"/>
              <a:cs typeface="OPPOSans B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50247A-B0F1-BE7D-A43A-937C5A22F97A}"/>
              </a:ext>
            </a:extLst>
          </p:cNvPr>
          <p:cNvSpPr txBox="1"/>
          <p:nvPr/>
        </p:nvSpPr>
        <p:spPr>
          <a:xfrm>
            <a:off x="6650743" y="3619267"/>
            <a:ext cx="3680631" cy="177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63450"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pPr marL="0" marR="0" lvl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是物联网技术的一个典型应用。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物联网技术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智能分析与推荐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人员设备绑定管理</a:t>
            </a:r>
            <a:endParaRPr lang="en-US" altLang="zh-CN">
              <a:solidFill>
                <a:prstClr val="white"/>
              </a:solidFill>
              <a:latin typeface="+mn-lt"/>
              <a:ea typeface="HarmonyOS Sans SC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HarmonyOS Sans SC"/>
                <a:cs typeface="OPPOSans R" panose="00020600040101010101" pitchFamily="18" charset="-122"/>
              </a:rPr>
              <a:t>线上线下融合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HarmonyOS Sans SC"/>
              <a:cs typeface="OPPOSans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679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点位管理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9C68CAEF-7493-241A-F71E-81F83BF9B352}"/>
              </a:ext>
            </a:extLst>
          </p:cNvPr>
          <p:cNvSpPr txBox="1">
            <a:spLocks/>
          </p:cNvSpPr>
          <p:nvPr/>
        </p:nvSpPr>
        <p:spPr>
          <a:xfrm>
            <a:off x="5273040" y="3069272"/>
            <a:ext cx="122341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库表设计</a:t>
            </a: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904F4812-89BC-20B7-1169-C5851D20B8AF}"/>
              </a:ext>
            </a:extLst>
          </p:cNvPr>
          <p:cNvSpPr txBox="1">
            <a:spLocks/>
          </p:cNvSpPr>
          <p:nvPr/>
        </p:nvSpPr>
        <p:spPr>
          <a:xfrm>
            <a:off x="5273040" y="3496377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生成基础代码</a:t>
            </a: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5990ED4D-BA63-B412-AE8B-0D4BD684700C}"/>
              </a:ext>
            </a:extLst>
          </p:cNvPr>
          <p:cNvSpPr txBox="1">
            <a:spLocks/>
          </p:cNvSpPr>
          <p:nvPr/>
        </p:nvSpPr>
        <p:spPr>
          <a:xfrm>
            <a:off x="5273040" y="392348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区域管理改造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34A563D8-ABA3-C740-F40D-BDB91D08C4D8}"/>
              </a:ext>
            </a:extLst>
          </p:cNvPr>
          <p:cNvSpPr txBox="1">
            <a:spLocks/>
          </p:cNvSpPr>
          <p:nvPr/>
        </p:nvSpPr>
        <p:spPr>
          <a:xfrm>
            <a:off x="5273040" y="4350587"/>
            <a:ext cx="1829347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合作商管理改造</a:t>
            </a:r>
          </a:p>
        </p:txBody>
      </p:sp>
      <p:sp>
        <p:nvSpPr>
          <p:cNvPr id="9" name="!!a">
            <a:extLst>
              <a:ext uri="{FF2B5EF4-FFF2-40B4-BE49-F238E27FC236}">
                <a16:creationId xmlns:a16="http://schemas.microsoft.com/office/drawing/2014/main" id="{BECEDE58-C384-DE00-DA35-2B8277C18559}"/>
              </a:ext>
            </a:extLst>
          </p:cNvPr>
          <p:cNvSpPr txBox="1">
            <a:spLocks/>
          </p:cNvSpPr>
          <p:nvPr/>
        </p:nvSpPr>
        <p:spPr>
          <a:xfrm>
            <a:off x="5273040" y="477769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点位管理改造</a:t>
            </a:r>
          </a:p>
        </p:txBody>
      </p:sp>
    </p:spTree>
    <p:extLst>
      <p:ext uri="{BB962C8B-B14F-4D97-AF65-F5344CB8AC3E}">
        <p14:creationId xmlns:p14="http://schemas.microsoft.com/office/powerpoint/2010/main" val="4208711706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点位管理改造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参考页面原型，完成基础布局展示改造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B231FB-E9F2-0CC5-721C-93ADB47BF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47" y="2672066"/>
            <a:ext cx="10348306" cy="3603017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395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点位管理改造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查看详情，需要显示当前</a:t>
            </a:r>
            <a:r>
              <a:rPr lang="zh-CN" altLang="en-US"/>
              <a:t>点位</a:t>
            </a:r>
            <a:r>
              <a:rPr lang="zh-CN" altLang="en-US">
                <a:latin typeface="+mn-ea"/>
                <a:ea typeface="+mn-ea"/>
              </a:rPr>
              <a:t>下所有设备列表（稍后完成）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在区域详情中，需要显示每个点位的设备数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在</a:t>
            </a:r>
            <a:r>
              <a:rPr lang="zh-CN" altLang="en-US"/>
              <a:t>点位</a:t>
            </a:r>
            <a:r>
              <a:rPr lang="zh-CN" altLang="en-US">
                <a:latin typeface="+mn-ea"/>
                <a:ea typeface="+mn-ea"/>
              </a:rPr>
              <a:t>列表查询中，关联显示区域、合作商等信息</a:t>
            </a:r>
            <a:endParaRPr lang="en-US" altLang="zh-CN">
              <a:latin typeface="+mn-ea"/>
              <a:ea typeface="+mn-ea"/>
            </a:endParaRPr>
          </a:p>
          <a:p>
            <a:pPr algn="just">
              <a:spcBef>
                <a:spcPts val="600"/>
              </a:spcBef>
            </a:pPr>
            <a:endParaRPr lang="en-US" altLang="zh-CN">
              <a:latin typeface="+mn-ea"/>
              <a:ea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B231FB-E9F2-0CC5-721C-93ADB47BF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83" y="3407624"/>
            <a:ext cx="8996854" cy="3132476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B0BBB22-2FDA-DD23-A13C-7A33F27C8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795"/>
          <a:stretch/>
        </p:blipFill>
        <p:spPr>
          <a:xfrm>
            <a:off x="6456363" y="1005220"/>
            <a:ext cx="3884674" cy="2283783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2213AAF-DFB3-D23D-820E-96085D7E9C91}"/>
              </a:ext>
            </a:extLst>
          </p:cNvPr>
          <p:cNvSpPr/>
          <p:nvPr/>
        </p:nvSpPr>
        <p:spPr>
          <a:xfrm>
            <a:off x="9606455" y="2241550"/>
            <a:ext cx="483476" cy="1047453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315DAAA-DF43-BEDC-1BC8-92522A00DF0A}"/>
              </a:ext>
            </a:extLst>
          </p:cNvPr>
          <p:cNvSpPr/>
          <p:nvPr/>
        </p:nvSpPr>
        <p:spPr>
          <a:xfrm>
            <a:off x="3694386" y="4439658"/>
            <a:ext cx="483476" cy="2089965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44BD65F-92F0-AF98-573D-98697F3F03BA}"/>
              </a:ext>
            </a:extLst>
          </p:cNvPr>
          <p:cNvSpPr/>
          <p:nvPr/>
        </p:nvSpPr>
        <p:spPr>
          <a:xfrm>
            <a:off x="5899089" y="4439657"/>
            <a:ext cx="483476" cy="2089965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035FF5C-6DA1-D4A9-4494-DB43E9D4A002}"/>
              </a:ext>
            </a:extLst>
          </p:cNvPr>
          <p:cNvSpPr/>
          <p:nvPr/>
        </p:nvSpPr>
        <p:spPr>
          <a:xfrm>
            <a:off x="8533070" y="4807797"/>
            <a:ext cx="483476" cy="1721825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1D8622-0CAC-AB14-1288-D053BA874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371" y="1199037"/>
            <a:ext cx="5045309" cy="2089966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04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40502F7D-BADF-1E9F-E9AB-32768E470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56" y="2922367"/>
            <a:ext cx="7411910" cy="3770091"/>
          </a:xfrm>
          <a:prstGeom prst="rect">
            <a:avLst/>
          </a:prstGeom>
        </p:spPr>
      </p:pic>
      <p:sp>
        <p:nvSpPr>
          <p:cNvPr id="5" name="!!b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点位管理改造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1366206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实现此功能方案：</a:t>
            </a:r>
            <a:endParaRPr lang="en-US" altLang="zh-CN">
              <a:latin typeface="+mn-ea"/>
              <a:ea typeface="+mn-ea"/>
            </a:endParaRPr>
          </a:p>
          <a:p>
            <a:pPr algn="just">
              <a:spcBef>
                <a:spcPts val="600"/>
              </a:spcBef>
            </a:pPr>
            <a:r>
              <a:rPr lang="zh-CN" altLang="en-US" b="1"/>
              <a:t>     关联查询：</a:t>
            </a:r>
            <a:r>
              <a:rPr lang="zh-CN" altLang="en-US"/>
              <a:t>对于设备数量的统计，我们需要执行关联查询，在</a:t>
            </a:r>
            <a:r>
              <a:rPr lang="en-US" altLang="zh-CN"/>
              <a:t>mapper </a:t>
            </a:r>
            <a:r>
              <a:rPr lang="zh-CN" altLang="en-US"/>
              <a:t>层封装。</a:t>
            </a:r>
            <a:endParaRPr lang="en-US" altLang="zh-CN"/>
          </a:p>
          <a:p>
            <a:pPr algn="just">
              <a:spcBef>
                <a:spcPts val="600"/>
              </a:spcBef>
            </a:pPr>
            <a:r>
              <a:rPr lang="zh-CN" altLang="en-US"/>
              <a:t> </a:t>
            </a:r>
            <a:r>
              <a:rPr lang="zh-CN" altLang="en-US" b="1"/>
              <a:t>    关联实体：</a:t>
            </a:r>
            <a:r>
              <a:rPr lang="zh-CN" altLang="en-US"/>
              <a:t>对于区域和合作商的数据，我们会采用</a:t>
            </a:r>
            <a:r>
              <a:rPr lang="en-US" altLang="zh-CN"/>
              <a:t>Mybatis</a:t>
            </a:r>
            <a:r>
              <a:rPr lang="zh-CN" altLang="en-US"/>
              <a:t>提供的嵌套查询功能。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363BE01-A364-B438-839B-249A8272AAE9}"/>
              </a:ext>
            </a:extLst>
          </p:cNvPr>
          <p:cNvSpPr/>
          <p:nvPr/>
        </p:nvSpPr>
        <p:spPr>
          <a:xfrm>
            <a:off x="3607226" y="3227179"/>
            <a:ext cx="1746000" cy="1440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9FDFF9-D985-1AB1-0994-86DA90CBF1A0}"/>
              </a:ext>
            </a:extLst>
          </p:cNvPr>
          <p:cNvSpPr/>
          <p:nvPr/>
        </p:nvSpPr>
        <p:spPr>
          <a:xfrm>
            <a:off x="3612306" y="3838441"/>
            <a:ext cx="1746000" cy="1260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8D2C564-17D9-BF2A-4AEA-2C7C68A06D62}"/>
              </a:ext>
            </a:extLst>
          </p:cNvPr>
          <p:cNvSpPr/>
          <p:nvPr/>
        </p:nvSpPr>
        <p:spPr>
          <a:xfrm>
            <a:off x="6096000" y="3679811"/>
            <a:ext cx="2165604" cy="15863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B98C801-1182-DFE0-2F60-24F5E77F5CFF}"/>
              </a:ext>
            </a:extLst>
          </p:cNvPr>
          <p:cNvSpPr/>
          <p:nvPr/>
        </p:nvSpPr>
        <p:spPr>
          <a:xfrm>
            <a:off x="921176" y="3236229"/>
            <a:ext cx="1806784" cy="1440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4092EE6-B783-2CC8-3D24-72F7F77CB596}"/>
              </a:ext>
            </a:extLst>
          </p:cNvPr>
          <p:cNvGrpSpPr/>
          <p:nvPr/>
        </p:nvGrpSpPr>
        <p:grpSpPr>
          <a:xfrm>
            <a:off x="8763614" y="1649950"/>
            <a:ext cx="3033310" cy="1445244"/>
            <a:chOff x="4922203" y="5090873"/>
            <a:chExt cx="4400867" cy="97809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DA9B25C5-0698-98E6-5357-6DF60BC124D5}"/>
                </a:ext>
              </a:extLst>
            </p:cNvPr>
            <p:cNvSpPr/>
            <p:nvPr/>
          </p:nvSpPr>
          <p:spPr>
            <a:xfrm>
              <a:off x="4922206" y="5090873"/>
              <a:ext cx="4400864" cy="978093"/>
            </a:xfrm>
            <a:prstGeom prst="roundRect">
              <a:avLst>
                <a:gd name="adj" fmla="val 364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88000" rIns="0" bIns="0" rtlCol="0" anchor="t"/>
            <a:lstStyle/>
            <a:p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0E4A8E"/>
                  </a:solidFill>
                  <a:effectLst/>
                  <a:latin typeface="Arial Unicode MS"/>
                  <a:ea typeface="JetBrains Mono"/>
                </a:rPr>
                <a:t>&lt;resultMap&gt;&lt;</a:t>
              </a:r>
              <a:r>
                <a:rPr kumimoji="0" lang="en-US" altLang="zh-CN" sz="1400" b="0" i="0" u="none" strike="noStrike" cap="none" normalizeH="0" baseline="0">
                  <a:ln>
                    <a:noFill/>
                  </a:ln>
                  <a:solidFill>
                    <a:srgbClr val="0E4A8E"/>
                  </a:solidFill>
                  <a:effectLst/>
                  <a:latin typeface="Arial Unicode MS"/>
                  <a:ea typeface="JetBrains Mono"/>
                </a:rPr>
                <a:t>/</a:t>
              </a:r>
              <a:r>
                <a:rPr kumimoji="0" lang="zh-CN" altLang="zh-CN" sz="1400" b="0" i="0" u="none" strike="noStrike" cap="none" normalizeH="0" baseline="0">
                  <a:ln>
                    <a:noFill/>
                  </a:ln>
                  <a:solidFill>
                    <a:srgbClr val="0E4A8E"/>
                  </a:solidFill>
                  <a:effectLst/>
                  <a:latin typeface="Arial Unicode MS"/>
                  <a:ea typeface="JetBrains Mono"/>
                </a:rPr>
                <a:t>resultMap&gt;</a:t>
              </a:r>
              <a:endParaRPr kumimoji="0" lang="en-US" altLang="zh-CN" sz="1400" b="0" i="0" u="none" strike="noStrike" cap="none" normalizeH="0" baseline="0">
                <a:ln>
                  <a:noFill/>
                </a:ln>
                <a:solidFill>
                  <a:srgbClr val="0E4A8E"/>
                </a:solidFill>
                <a:effectLst/>
                <a:latin typeface="Arial Unicode MS"/>
                <a:ea typeface="JetBrains Mono"/>
              </a:endParaRPr>
            </a:p>
            <a:p>
              <a:endParaRPr kumimoji="0" lang="en-US" altLang="zh-CN" sz="1400" b="0" i="0" u="none" strike="noStrike" cap="none" normalizeH="0" baseline="0">
                <a:ln>
                  <a:noFill/>
                </a:ln>
                <a:solidFill>
                  <a:srgbClr val="0E4A8E"/>
                </a:solidFill>
                <a:effectLst/>
                <a:latin typeface="Arial Unicode MS"/>
                <a:ea typeface="JetBrains Mono"/>
              </a:endParaRPr>
            </a:p>
            <a:p>
              <a:r>
                <a:rPr kumimoji="0" lang="en-US" altLang="zh-CN" sz="1400" b="0" i="0" u="none" strike="noStrike" cap="none" normalizeH="0" baseline="0">
                  <a:ln>
                    <a:noFill/>
                  </a:ln>
                  <a:solidFill>
                    <a:srgbClr val="0E4A8E"/>
                  </a:solidFill>
                  <a:effectLst/>
                  <a:latin typeface="Arial Unicode MS"/>
                  <a:ea typeface="JetBrains Mono"/>
                </a:rPr>
                <a:t>&lt;association&gt; &lt;/association&gt;</a:t>
              </a:r>
            </a:p>
            <a:p>
              <a:br>
                <a:rPr kumimoji="0" lang="en-US" altLang="zh-CN" sz="1400" b="0" i="0" u="none" strike="noStrike" cap="none" normalizeH="0" baseline="0">
                  <a:ln>
                    <a:noFill/>
                  </a:ln>
                  <a:solidFill>
                    <a:srgbClr val="0E4A8E"/>
                  </a:solidFill>
                  <a:effectLst/>
                  <a:latin typeface="Arial Unicode MS"/>
                  <a:ea typeface="JetBrains Mono"/>
                </a:rPr>
              </a:br>
              <a:r>
                <a:rPr kumimoji="0" lang="en-US" altLang="zh-CN" sz="1400" b="0" i="0" u="none" strike="noStrike" cap="none" normalizeH="0" baseline="0">
                  <a:ln>
                    <a:noFill/>
                  </a:ln>
                  <a:solidFill>
                    <a:srgbClr val="0E4A8E"/>
                  </a:solidFill>
                  <a:effectLst/>
                  <a:latin typeface="Arial Unicode MS"/>
                  <a:ea typeface="JetBrains Mono"/>
                </a:rPr>
                <a:t>&lt;collection&gt;&lt;/collection&gt;</a:t>
              </a:r>
            </a:p>
            <a:p>
              <a:endParaRPr kumimoji="0" lang="en-US" altLang="zh-CN" sz="1600" b="0" i="0" u="none" strike="noStrike" cap="none" normalizeH="0" baseline="0">
                <a:ln>
                  <a:noFill/>
                </a:ln>
                <a:solidFill>
                  <a:srgbClr val="0E4A8E"/>
                </a:solidFill>
                <a:effectLst/>
                <a:latin typeface="Arial Unicode MS"/>
                <a:ea typeface="JetBrains Mono"/>
              </a:endParaRPr>
            </a:p>
            <a:p>
              <a:endParaRPr kumimoji="0" lang="en-US" altLang="zh-CN" sz="1400" b="0" i="0" u="none" strike="noStrike" cap="none" normalizeH="0" baseline="0">
                <a:ln>
                  <a:noFill/>
                </a:ln>
                <a:solidFill>
                  <a:srgbClr val="0E4A8E"/>
                </a:solidFill>
                <a:effectLst/>
                <a:latin typeface="Arial Unicode MS"/>
                <a:ea typeface="JetBrains Mono"/>
              </a:endParaRPr>
            </a:p>
            <a:p>
              <a:endParaRPr lang="en-US" altLang="zh-CN" sz="1400" b="0">
                <a:solidFill>
                  <a:srgbClr val="000000"/>
                </a:solidFill>
                <a:effectLst/>
                <a:latin typeface="Courier New" panose="02070309020205020404" pitchFamily="49" charset="0"/>
              </a:endParaRPr>
            </a:p>
          </p:txBody>
        </p:sp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3124488B-B158-7B66-018D-CF0891AF8BA5}"/>
                </a:ext>
              </a:extLst>
            </p:cNvPr>
            <p:cNvSpPr/>
            <p:nvPr/>
          </p:nvSpPr>
          <p:spPr>
            <a:xfrm>
              <a:off x="4922203" y="5090873"/>
              <a:ext cx="4400864" cy="105299"/>
            </a:xfrm>
            <a:prstGeom prst="round2SameRect">
              <a:avLst>
                <a:gd name="adj1" fmla="val 20154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Mapper.xml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9A8F778-BF6B-D36C-AB63-89910E11A061}"/>
                </a:ext>
              </a:extLst>
            </p:cNvPr>
            <p:cNvSpPr>
              <a:spLocks/>
            </p:cNvSpPr>
            <p:nvPr/>
          </p:nvSpPr>
          <p:spPr>
            <a:xfrm>
              <a:off x="4954171" y="5129047"/>
              <a:ext cx="45543" cy="55305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E745AB7-2B47-C052-6BC4-861EC5FCEFBA}"/>
                </a:ext>
              </a:extLst>
            </p:cNvPr>
            <p:cNvSpPr>
              <a:spLocks/>
            </p:cNvSpPr>
            <p:nvPr/>
          </p:nvSpPr>
          <p:spPr>
            <a:xfrm>
              <a:off x="5109193" y="5130568"/>
              <a:ext cx="45543" cy="55305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4B75296-AE86-17DF-EF94-97A72DCB50EC}"/>
                </a:ext>
              </a:extLst>
            </p:cNvPr>
            <p:cNvSpPr/>
            <p:nvPr/>
          </p:nvSpPr>
          <p:spPr>
            <a:xfrm>
              <a:off x="5031682" y="5129047"/>
              <a:ext cx="45543" cy="55305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2C1E5E69-CCB3-D46C-5CD6-425A80ECE8D6}"/>
              </a:ext>
            </a:extLst>
          </p:cNvPr>
          <p:cNvSpPr/>
          <p:nvPr/>
        </p:nvSpPr>
        <p:spPr>
          <a:xfrm>
            <a:off x="921811" y="4769434"/>
            <a:ext cx="1911600" cy="1440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A705169-C9B9-A3E2-5162-40E27A85CF14}"/>
              </a:ext>
            </a:extLst>
          </p:cNvPr>
          <p:cNvSpPr/>
          <p:nvPr/>
        </p:nvSpPr>
        <p:spPr>
          <a:xfrm>
            <a:off x="3612306" y="3985761"/>
            <a:ext cx="1746000" cy="1260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93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7" grpId="0" animBg="1"/>
      <p:bldP spid="19" grpId="0" animBg="1"/>
      <p:bldP spid="2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区域查看详情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1193381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区域管理页面中点击查看详情，需要显示当前区域下所有点位列表和设备数量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7E3D89-1AEF-3473-ABE8-98C9958C1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795"/>
          <a:stretch/>
        </p:blipFill>
        <p:spPr>
          <a:xfrm>
            <a:off x="927922" y="2367674"/>
            <a:ext cx="5168078" cy="303829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4065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数据完整性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1193381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在删除区域或合作商数据时，关联的点位数据该如何处理？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628ABB-1909-026C-F9A5-F99D2F3F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06" y="2220894"/>
            <a:ext cx="9241611" cy="28613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F2AFFE-A212-819F-E2B2-54AF051F6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06" y="5233796"/>
            <a:ext cx="8972550" cy="5334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92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b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全局异常处理器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1318693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latin typeface="+mn-ea"/>
                <a:ea typeface="+mn-ea"/>
              </a:rPr>
              <a:t>SQLIntegrityConstraintViolationException</a:t>
            </a:r>
            <a:r>
              <a:rPr lang="zh-CN" altLang="en-US">
                <a:latin typeface="+mn-ea"/>
                <a:ea typeface="+mn-ea"/>
              </a:rPr>
              <a:t>：这个类通常用于表示</a:t>
            </a:r>
            <a:r>
              <a:rPr lang="en-US" altLang="zh-CN">
                <a:latin typeface="+mn-ea"/>
                <a:ea typeface="+mn-ea"/>
              </a:rPr>
              <a:t>SQL</a:t>
            </a:r>
            <a:r>
              <a:rPr lang="zh-CN" altLang="en-US">
                <a:latin typeface="+mn-ea"/>
                <a:ea typeface="+mn-ea"/>
              </a:rPr>
              <a:t>数据库操作中的完整性约束违反异常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例如：外键约束、唯一约束等。当数据库操作违反了这些约束时，就会抛出这个异常。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latin typeface="+mn-ea"/>
                <a:ea typeface="+mn-ea"/>
              </a:rPr>
              <a:t>DataIntegrityViolationException</a:t>
            </a:r>
            <a:r>
              <a:rPr lang="zh-CN" altLang="en-US">
                <a:latin typeface="+mn-ea"/>
                <a:ea typeface="+mn-ea"/>
              </a:rPr>
              <a:t>：在使用</a:t>
            </a:r>
            <a:r>
              <a:rPr lang="en-US" altLang="zh-CN">
                <a:latin typeface="+mn-ea"/>
                <a:ea typeface="+mn-ea"/>
              </a:rPr>
              <a:t>SpringBoot</a:t>
            </a:r>
            <a:r>
              <a:rPr lang="zh-CN" altLang="en-US">
                <a:latin typeface="+mn-ea"/>
                <a:ea typeface="+mn-ea"/>
              </a:rPr>
              <a:t>框架时，如果违反了数据完整性抛出这个异常。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5270C9-1D74-FE2C-F8F7-DA8F0AD14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78" y="3503093"/>
            <a:ext cx="8991600" cy="235267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8691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890B761B-7D33-DD39-1BAA-9B54BE8A9BC6}"/>
              </a:ext>
            </a:extLst>
          </p:cNvPr>
          <p:cNvSpPr txBox="1">
            <a:spLocks/>
          </p:cNvSpPr>
          <p:nvPr/>
        </p:nvSpPr>
        <p:spPr>
          <a:xfrm>
            <a:off x="4715471" y="1679379"/>
            <a:ext cx="6479839" cy="4207803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区域</a:t>
            </a:r>
            <a:r>
              <a:rPr lang="en-US" altLang="zh-CN"/>
              <a:t>/</a:t>
            </a:r>
            <a:r>
              <a:rPr lang="zh-CN" altLang="en-US"/>
              <a:t>合作商删除操作的处理流程？</a:t>
            </a:r>
            <a:endParaRPr lang="en-US" altLang="zh-CN"/>
          </a:p>
          <a:p>
            <a:pPr marL="952485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将点位表级联操作改为限制删除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在全局异常处理器中捕获异常友情提示</a:t>
            </a:r>
          </a:p>
        </p:txBody>
      </p:sp>
    </p:spTree>
    <p:extLst>
      <p:ext uri="{BB962C8B-B14F-4D97-AF65-F5344CB8AC3E}">
        <p14:creationId xmlns:p14="http://schemas.microsoft.com/office/powerpoint/2010/main" val="3480552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人员管理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931282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需求说明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业务场景：想象一下，在我们确定了区域、合作商、点位之后，接下来的步骤是什么？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人员管理主要涉及到人员列表功能模块，业务流程如下：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3ECB15F-8CC1-5F96-A204-8F1BE838E997}"/>
              </a:ext>
            </a:extLst>
          </p:cNvPr>
          <p:cNvSpPr/>
          <p:nvPr/>
        </p:nvSpPr>
        <p:spPr>
          <a:xfrm>
            <a:off x="1324060" y="4267199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后台登录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9BD980D-BAA0-8D8E-E79F-258E3D18EAEB}"/>
              </a:ext>
            </a:extLst>
          </p:cNvPr>
          <p:cNvSpPr/>
          <p:nvPr/>
        </p:nvSpPr>
        <p:spPr>
          <a:xfrm>
            <a:off x="3602605" y="4267199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新增员工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99DA548-C22B-4B2D-0122-482A4254B158}"/>
              </a:ext>
            </a:extLst>
          </p:cNvPr>
          <p:cNvSpPr/>
          <p:nvPr/>
        </p:nvSpPr>
        <p:spPr>
          <a:xfrm>
            <a:off x="5337850" y="3645173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关联角色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DABB403-B94C-9AAA-8EBD-ECA5372E880D}"/>
              </a:ext>
            </a:extLst>
          </p:cNvPr>
          <p:cNvSpPr/>
          <p:nvPr/>
        </p:nvSpPr>
        <p:spPr>
          <a:xfrm>
            <a:off x="5352074" y="4865536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关联区域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DE83AF1-8E42-2509-7EF7-ACA9E3FE0FFD}"/>
              </a:ext>
            </a:extLst>
          </p:cNvPr>
          <p:cNvGrpSpPr/>
          <p:nvPr/>
        </p:nvGrpSpPr>
        <p:grpSpPr>
          <a:xfrm>
            <a:off x="2900513" y="2672440"/>
            <a:ext cx="8278841" cy="3444548"/>
            <a:chOff x="2072962" y="1563947"/>
            <a:chExt cx="2510613" cy="4883152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07F12FA-80B2-BFC9-AD9B-F5882AFDF993}"/>
                </a:ext>
              </a:extLst>
            </p:cNvPr>
            <p:cNvSpPr/>
            <p:nvPr/>
          </p:nvSpPr>
          <p:spPr>
            <a:xfrm>
              <a:off x="2072962" y="1563947"/>
              <a:ext cx="2510613" cy="528129"/>
            </a:xfrm>
            <a:prstGeom prst="rect">
              <a:avLst/>
            </a:prstGeom>
            <a:solidFill>
              <a:srgbClr val="E1F7FF"/>
            </a:solidFill>
            <a:ln w="12700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rgbClr val="49504F"/>
                  </a:solidFill>
                </a:rPr>
                <a:t>人员管理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F69B4C1-585F-E525-3605-BFAF1870E5CA}"/>
                </a:ext>
              </a:extLst>
            </p:cNvPr>
            <p:cNvSpPr/>
            <p:nvPr/>
          </p:nvSpPr>
          <p:spPr>
            <a:xfrm>
              <a:off x="2072962" y="1563947"/>
              <a:ext cx="2510613" cy="4883152"/>
            </a:xfrm>
            <a:prstGeom prst="rect">
              <a:avLst/>
            </a:prstGeom>
            <a:noFill/>
            <a:ln w="12700">
              <a:solidFill>
                <a:srgbClr val="49504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EDB2B86-CDBA-4414-4374-9AC53B4FF73C}"/>
              </a:ext>
            </a:extLst>
          </p:cNvPr>
          <p:cNvGrpSpPr/>
          <p:nvPr/>
        </p:nvGrpSpPr>
        <p:grpSpPr>
          <a:xfrm>
            <a:off x="742067" y="2672440"/>
            <a:ext cx="2157473" cy="3444548"/>
            <a:chOff x="2072962" y="1563947"/>
            <a:chExt cx="2510613" cy="488315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E793404-8803-A8FA-CAE5-DE7EC0DB1D50}"/>
                </a:ext>
              </a:extLst>
            </p:cNvPr>
            <p:cNvSpPr/>
            <p:nvPr/>
          </p:nvSpPr>
          <p:spPr>
            <a:xfrm>
              <a:off x="2072962" y="1563947"/>
              <a:ext cx="2510613" cy="528129"/>
            </a:xfrm>
            <a:prstGeom prst="rect">
              <a:avLst/>
            </a:prstGeom>
            <a:solidFill>
              <a:srgbClr val="E1F7FF"/>
            </a:solidFill>
            <a:ln w="12700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rgbClr val="49504F"/>
                  </a:solidFill>
                </a:rPr>
                <a:t>登录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43642BB-6F9C-2099-6555-DBF346ED20F4}"/>
                </a:ext>
              </a:extLst>
            </p:cNvPr>
            <p:cNvSpPr/>
            <p:nvPr/>
          </p:nvSpPr>
          <p:spPr>
            <a:xfrm>
              <a:off x="2072962" y="2092075"/>
              <a:ext cx="2510613" cy="4355024"/>
            </a:xfrm>
            <a:prstGeom prst="rect">
              <a:avLst/>
            </a:prstGeom>
            <a:noFill/>
            <a:ln w="12700">
              <a:solidFill>
                <a:srgbClr val="49504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91D54D95-5857-F213-A964-B535C70D7374}"/>
              </a:ext>
            </a:extLst>
          </p:cNvPr>
          <p:cNvSpPr/>
          <p:nvPr/>
        </p:nvSpPr>
        <p:spPr>
          <a:xfrm>
            <a:off x="1445131" y="3290818"/>
            <a:ext cx="873760" cy="419288"/>
          </a:xfrm>
          <a:prstGeom prst="roundRect">
            <a:avLst>
              <a:gd name="adj" fmla="val 46134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开始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ABB9149-D41F-ED75-9E41-88A747EC6FE7}"/>
              </a:ext>
            </a:extLst>
          </p:cNvPr>
          <p:cNvCxnSpPr>
            <a:cxnSpLocks/>
          </p:cNvCxnSpPr>
          <p:nvPr/>
        </p:nvCxnSpPr>
        <p:spPr>
          <a:xfrm>
            <a:off x="1887924" y="3759359"/>
            <a:ext cx="0" cy="470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4DFF772-8963-675C-1C60-221216B0D4D9}"/>
              </a:ext>
            </a:extLst>
          </p:cNvPr>
          <p:cNvSpPr/>
          <p:nvPr/>
        </p:nvSpPr>
        <p:spPr>
          <a:xfrm>
            <a:off x="6791582" y="4383544"/>
            <a:ext cx="873760" cy="419288"/>
          </a:xfrm>
          <a:prstGeom prst="roundRect">
            <a:avLst>
              <a:gd name="adj" fmla="val 46134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结束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13887D5-68F4-25F8-6515-1F0B7A395CC6}"/>
              </a:ext>
            </a:extLst>
          </p:cNvPr>
          <p:cNvCxnSpPr>
            <a:cxnSpLocks/>
          </p:cNvCxnSpPr>
          <p:nvPr/>
        </p:nvCxnSpPr>
        <p:spPr>
          <a:xfrm>
            <a:off x="2583106" y="4593188"/>
            <a:ext cx="840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958A0D7A-E034-52FA-09B6-2585DAC9FD42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4776901" y="4585832"/>
            <a:ext cx="575173" cy="5983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A462A09A-B625-E6FA-07A3-5BE4A784F8D4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4776901" y="3963806"/>
            <a:ext cx="560949" cy="6220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994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  <p:bldP spid="8" grpId="0" animBg="1"/>
      <p:bldP spid="24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0F384346-3926-E051-C015-FF03A1D2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111" y="4406702"/>
            <a:ext cx="2160000" cy="2054446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2DCA750A-75F1-98A9-219D-6082FF7B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955" y="4437977"/>
            <a:ext cx="2160000" cy="2089946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1D71DAD9-2FF0-2B56-D2B0-95F4A93FE4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12"/>
          <a:stretch/>
        </p:blipFill>
        <p:spPr>
          <a:xfrm>
            <a:off x="6337723" y="2132599"/>
            <a:ext cx="2343600" cy="2254825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9C2822B6-7072-499C-C389-B3FEDEDFD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872" y="2124910"/>
            <a:ext cx="2160000" cy="2257758"/>
          </a:xfrm>
          <a:prstGeom prst="rect">
            <a:avLst/>
          </a:prstGeom>
          <a:blipFill dpi="0" rotWithShape="1">
            <a:blip r:embed="rId6"/>
            <a:srcRect/>
            <a:stretch>
              <a:fillRect b="-2409"/>
            </a:stretch>
          </a:blipFill>
          <a:ln>
            <a:noFill/>
          </a:ln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售货机术语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5"/>
            <a:ext cx="11343375" cy="395922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售货机业务中有一些专业名词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4" name="文本占位符 5">
            <a:extLst>
              <a:ext uri="{FF2B5EF4-FFF2-40B4-BE49-F238E27FC236}">
                <a16:creationId xmlns:a16="http://schemas.microsoft.com/office/drawing/2014/main" id="{E416AFD5-3069-E30E-D04B-FFCF86C55E28}"/>
              </a:ext>
            </a:extLst>
          </p:cNvPr>
          <p:cNvSpPr txBox="1">
            <a:spLocks/>
          </p:cNvSpPr>
          <p:nvPr/>
        </p:nvSpPr>
        <p:spPr>
          <a:xfrm>
            <a:off x="1307035" y="2491978"/>
            <a:ext cx="3214220" cy="308472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0" name="Rectangle 11">
            <a:extLst>
              <a:ext uri="{FF2B5EF4-FFF2-40B4-BE49-F238E27FC236}">
                <a16:creationId xmlns:a16="http://schemas.microsoft.com/office/drawing/2014/main" id="{C98987F2-57A5-9811-2588-6E4DBC106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478" y="3957562"/>
            <a:ext cx="351367" cy="364067"/>
          </a:xfrm>
          <a:prstGeom prst="rect">
            <a:avLst/>
          </a:prstGeom>
          <a:solidFill>
            <a:srgbClr val="EF6541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41" name="Rectangle 12">
            <a:extLst>
              <a:ext uri="{FF2B5EF4-FFF2-40B4-BE49-F238E27FC236}">
                <a16:creationId xmlns:a16="http://schemas.microsoft.com/office/drawing/2014/main" id="{37E4F49D-883A-3844-1EAB-36172C807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4338" y="3957562"/>
            <a:ext cx="351367" cy="364067"/>
          </a:xfrm>
          <a:prstGeom prst="rect">
            <a:avLst/>
          </a:prstGeom>
          <a:solidFill>
            <a:srgbClr val="EF6541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42" name="Rectangle 13">
            <a:extLst>
              <a:ext uri="{FF2B5EF4-FFF2-40B4-BE49-F238E27FC236}">
                <a16:creationId xmlns:a16="http://schemas.microsoft.com/office/drawing/2014/main" id="{DBDC21FB-B916-655B-9F8E-32097418C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7771" y="4508500"/>
            <a:ext cx="353484" cy="364067"/>
          </a:xfrm>
          <a:prstGeom prst="rect">
            <a:avLst/>
          </a:prstGeom>
          <a:solidFill>
            <a:srgbClr val="EF6541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43" name="Rectangle 14">
            <a:extLst>
              <a:ext uri="{FF2B5EF4-FFF2-40B4-BE49-F238E27FC236}">
                <a16:creationId xmlns:a16="http://schemas.microsoft.com/office/drawing/2014/main" id="{8D9E5771-E186-0C4B-61F4-F006DC8E1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1965" y="4518169"/>
            <a:ext cx="351367" cy="364067"/>
          </a:xfrm>
          <a:prstGeom prst="rect">
            <a:avLst/>
          </a:prstGeom>
          <a:solidFill>
            <a:srgbClr val="EF6541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44" name="Text Box 15">
            <a:extLst>
              <a:ext uri="{FF2B5EF4-FFF2-40B4-BE49-F238E27FC236}">
                <a16:creationId xmlns:a16="http://schemas.microsoft.com/office/drawing/2014/main" id="{111DB941-C92E-3196-A193-A5146BE3E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6638" y="3988401"/>
            <a:ext cx="373820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333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45" name="Text Box 16">
            <a:extLst>
              <a:ext uri="{FF2B5EF4-FFF2-40B4-BE49-F238E27FC236}">
                <a16:creationId xmlns:a16="http://schemas.microsoft.com/office/drawing/2014/main" id="{AE3160A3-E1BC-531F-4F26-4DD312906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1885" y="3973041"/>
            <a:ext cx="373820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333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46" name="Text Box 17">
            <a:extLst>
              <a:ext uri="{FF2B5EF4-FFF2-40B4-BE49-F238E27FC236}">
                <a16:creationId xmlns:a16="http://schemas.microsoft.com/office/drawing/2014/main" id="{A0C7BC22-E039-D29D-B095-D391DAC99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5244" y="4541806"/>
            <a:ext cx="373820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333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2" name="Rectangle 10">
            <a:extLst>
              <a:ext uri="{FF2B5EF4-FFF2-40B4-BE49-F238E27FC236}">
                <a16:creationId xmlns:a16="http://schemas.microsoft.com/office/drawing/2014/main" id="{EB01E385-E579-8C70-CA19-6E120475E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664" y="4353635"/>
            <a:ext cx="10302016" cy="1259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214661"/>
              </a:solidFill>
            </a:endParaRPr>
          </a:p>
        </p:txBody>
      </p:sp>
      <p:sp>
        <p:nvSpPr>
          <p:cNvPr id="47" name="Text Box 18">
            <a:extLst>
              <a:ext uri="{FF2B5EF4-FFF2-40B4-BE49-F238E27FC236}">
                <a16:creationId xmlns:a16="http://schemas.microsoft.com/office/drawing/2014/main" id="{94C303A8-E3C1-F6DA-E86A-975AACD76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1323" y="4516053"/>
            <a:ext cx="373820" cy="297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333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50" name="Rectangle 21">
            <a:extLst>
              <a:ext uri="{FF2B5EF4-FFF2-40B4-BE49-F238E27FC236}">
                <a16:creationId xmlns:a16="http://schemas.microsoft.com/office/drawing/2014/main" id="{670FD44F-02CD-8BE1-90EF-6FBC69C01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854" y="3043074"/>
            <a:ext cx="1824567" cy="89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C00000"/>
                </a:solidFill>
                <a:latin typeface="+mj-lt"/>
              </a:rPr>
              <a:t>区域管理</a:t>
            </a:r>
            <a:endParaRPr lang="en-US" altLang="zh-CN" sz="1600" b="1">
              <a:solidFill>
                <a:srgbClr val="C00000"/>
              </a:solidFill>
              <a:latin typeface="+mj-lt"/>
            </a:endParaRP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100">
                <a:latin typeface="+mj-lt"/>
              </a:rPr>
              <a:t>为了更高效地进行经营管理，公司将运营范围划分为若干个逻辑区域。</a:t>
            </a:r>
          </a:p>
        </p:txBody>
      </p:sp>
      <p:sp>
        <p:nvSpPr>
          <p:cNvPr id="61" name="Rectangle 21">
            <a:extLst>
              <a:ext uri="{FF2B5EF4-FFF2-40B4-BE49-F238E27FC236}">
                <a16:creationId xmlns:a16="http://schemas.microsoft.com/office/drawing/2014/main" id="{5A11ED8F-9018-9BF6-265C-E92696657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3332" y="2997787"/>
            <a:ext cx="1824567" cy="675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C00000"/>
                </a:solidFill>
                <a:latin typeface="+mj-lt"/>
              </a:rPr>
              <a:t>售货机功能</a:t>
            </a:r>
            <a:endParaRPr lang="en-US" altLang="zh-CN" sz="1600" b="1">
              <a:solidFill>
                <a:srgbClr val="C00000"/>
              </a:solidFill>
              <a:latin typeface="+mj-lt"/>
            </a:endParaRPr>
          </a:p>
          <a:p>
            <a:pPr algn="ctr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067">
                <a:latin typeface="+mj-lt"/>
              </a:rPr>
              <a:t>智能售货机就像是一个自动的小店，里面摆满了各种商品。</a:t>
            </a:r>
          </a:p>
        </p:txBody>
      </p:sp>
      <p:sp>
        <p:nvSpPr>
          <p:cNvPr id="62" name="Rectangle 21">
            <a:extLst>
              <a:ext uri="{FF2B5EF4-FFF2-40B4-BE49-F238E27FC236}">
                <a16:creationId xmlns:a16="http://schemas.microsoft.com/office/drawing/2014/main" id="{BAA93D55-80B2-89F8-00C9-6C9C89519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0267" y="5107264"/>
            <a:ext cx="1824567" cy="687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C00000"/>
                </a:solidFill>
                <a:latin typeface="+mj-lt"/>
              </a:rPr>
              <a:t>点位选择</a:t>
            </a:r>
            <a:endParaRPr lang="en-US" altLang="zh-CN" sz="1600" b="1">
              <a:solidFill>
                <a:srgbClr val="C00000"/>
              </a:solidFill>
              <a:latin typeface="+mj-lt"/>
            </a:endParaRP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100">
                <a:latin typeface="+mj-lt"/>
              </a:rPr>
              <a:t>点位指的是智能售货机的具体放置位置。</a:t>
            </a:r>
          </a:p>
        </p:txBody>
      </p:sp>
      <p:sp>
        <p:nvSpPr>
          <p:cNvPr id="63" name="Rectangle 21">
            <a:extLst>
              <a:ext uri="{FF2B5EF4-FFF2-40B4-BE49-F238E27FC236}">
                <a16:creationId xmlns:a16="http://schemas.microsoft.com/office/drawing/2014/main" id="{D4E82CC4-1ACA-9221-47F2-586CD67E8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883" y="5107264"/>
            <a:ext cx="1824567" cy="675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C00000"/>
                </a:solidFill>
                <a:latin typeface="+mj-lt"/>
              </a:rPr>
              <a:t>货道设计</a:t>
            </a:r>
            <a:endParaRPr lang="en-US" altLang="zh-CN" sz="1600" b="1">
              <a:solidFill>
                <a:srgbClr val="C00000"/>
              </a:solidFill>
              <a:latin typeface="+mj-lt"/>
            </a:endParaRP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067">
                <a:latin typeface="+mj-lt"/>
              </a:rPr>
              <a:t>售货机里面的货道，你可以想象成超市里的那种货架。</a:t>
            </a:r>
          </a:p>
        </p:txBody>
      </p:sp>
    </p:spTree>
    <p:extLst>
      <p:ext uri="{BB962C8B-B14F-4D97-AF65-F5344CB8AC3E}">
        <p14:creationId xmlns:p14="http://schemas.microsoft.com/office/powerpoint/2010/main" val="3264793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CA5C99D-6BF8-8682-E724-F0B9F9A49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3" y="3173496"/>
            <a:ext cx="9149269" cy="3373585"/>
          </a:xfrm>
          <a:prstGeom prst="rect">
            <a:avLst/>
          </a:prstGeom>
        </p:spPr>
      </p:pic>
      <p:sp>
        <p:nvSpPr>
          <p:cNvPr id="5" name="!!a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库表设计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对于人员管理数据模型，下面是示意图：</a:t>
            </a:r>
          </a:p>
          <a:p>
            <a:pPr algn="just">
              <a:spcBef>
                <a:spcPts val="600"/>
              </a:spcBef>
            </a:pPr>
            <a:r>
              <a:rPr lang="en-US" altLang="zh-CN" sz="1400">
                <a:latin typeface="+mn-ea"/>
                <a:ea typeface="+mn-ea"/>
              </a:rPr>
              <a:t>     </a:t>
            </a:r>
            <a:r>
              <a:rPr lang="zh-CN" altLang="en-US" sz="1400">
                <a:latin typeface="+mn-ea"/>
                <a:ea typeface="+mn-ea"/>
              </a:rPr>
              <a:t>关系字段：</a:t>
            </a:r>
            <a:r>
              <a:rPr lang="en-US" altLang="zh-CN" sz="1400">
                <a:latin typeface="+mn-ea"/>
                <a:ea typeface="+mn-ea"/>
              </a:rPr>
              <a:t>role_id</a:t>
            </a:r>
            <a:r>
              <a:rPr lang="zh-CN" altLang="en-US" sz="1400">
                <a:latin typeface="+mn-ea"/>
                <a:ea typeface="+mn-ea"/>
              </a:rPr>
              <a:t>、</a:t>
            </a:r>
            <a:r>
              <a:rPr lang="en-US" altLang="zh-CN" sz="1400">
                <a:latin typeface="+mn-ea"/>
                <a:ea typeface="+mn-ea"/>
              </a:rPr>
              <a:t>region_id</a:t>
            </a:r>
          </a:p>
          <a:p>
            <a:pPr algn="just">
              <a:spcBef>
                <a:spcPts val="600"/>
              </a:spcBef>
            </a:pPr>
            <a:r>
              <a:rPr lang="zh-CN" altLang="en-US" sz="1400">
                <a:latin typeface="+mn-ea"/>
              </a:rPr>
              <a:t>     数据字典：</a:t>
            </a:r>
            <a:r>
              <a:rPr lang="en-US" altLang="zh-CN" sz="1400">
                <a:latin typeface="+mn-ea"/>
              </a:rPr>
              <a:t>status</a:t>
            </a:r>
            <a:r>
              <a:rPr lang="zh-CN" altLang="en-US" sz="1400">
                <a:latin typeface="+mn-ea"/>
              </a:rPr>
              <a:t>（</a:t>
            </a:r>
            <a:r>
              <a:rPr lang="en-US" altLang="zh-CN" sz="1400">
                <a:latin typeface="+mn-ea"/>
              </a:rPr>
              <a:t>1</a:t>
            </a:r>
            <a:r>
              <a:rPr lang="zh-CN" altLang="en-US" sz="1400">
                <a:latin typeface="+mn-ea"/>
              </a:rPr>
              <a:t>启用、</a:t>
            </a:r>
            <a:r>
              <a:rPr lang="en-US" altLang="zh-CN" sz="1400">
                <a:latin typeface="+mn-ea"/>
              </a:rPr>
              <a:t>0</a:t>
            </a:r>
            <a:r>
              <a:rPr lang="zh-CN" altLang="en-US" sz="1400">
                <a:latin typeface="+mn-ea"/>
              </a:rPr>
              <a:t>停用）</a:t>
            </a:r>
            <a:endParaRPr lang="en-US" altLang="zh-CN" sz="1400">
              <a:latin typeface="+mn-ea"/>
              <a:ea typeface="+mn-ea"/>
            </a:endParaRPr>
          </a:p>
          <a:p>
            <a:pPr algn="just">
              <a:spcBef>
                <a:spcPts val="600"/>
              </a:spcBef>
            </a:pPr>
            <a:r>
              <a:rPr lang="zh-CN" altLang="en-US" sz="1400">
                <a:latin typeface="+mn-ea"/>
                <a:ea typeface="+mn-ea"/>
              </a:rPr>
              <a:t>     冗余字段：</a:t>
            </a:r>
            <a:r>
              <a:rPr lang="en-US" altLang="zh-CN" sz="1400">
                <a:latin typeface="+mn-ea"/>
                <a:ea typeface="+mn-ea"/>
              </a:rPr>
              <a:t>region_name</a:t>
            </a:r>
            <a:r>
              <a:rPr lang="zh-CN" altLang="en-US" sz="1400">
                <a:latin typeface="+mn-ea"/>
                <a:ea typeface="+mn-ea"/>
              </a:rPr>
              <a:t>、</a:t>
            </a:r>
            <a:r>
              <a:rPr lang="en-US" altLang="zh-CN" sz="1400">
                <a:latin typeface="+mn-ea"/>
                <a:ea typeface="+mn-ea"/>
              </a:rPr>
              <a:t>role_code</a:t>
            </a:r>
            <a:r>
              <a:rPr lang="zh-CN" altLang="en-US" sz="1400">
                <a:latin typeface="+mn-ea"/>
                <a:ea typeface="+mn-ea"/>
              </a:rPr>
              <a:t>、</a:t>
            </a:r>
            <a:r>
              <a:rPr lang="en-US" altLang="zh-CN" sz="1400">
                <a:latin typeface="+mn-ea"/>
                <a:ea typeface="+mn-ea"/>
              </a:rPr>
              <a:t>role_name</a:t>
            </a:r>
            <a:endParaRPr lang="zh-CN" altLang="en-US" sz="1400" dirty="0">
              <a:latin typeface="+mn-ea"/>
              <a:ea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0CCEBD-B982-D203-EEE2-6FDB90F51B60}"/>
              </a:ext>
            </a:extLst>
          </p:cNvPr>
          <p:cNvSpPr/>
          <p:nvPr/>
        </p:nvSpPr>
        <p:spPr>
          <a:xfrm>
            <a:off x="1108220" y="3848111"/>
            <a:ext cx="2445902" cy="177679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704460-D34E-F775-5903-58A3D0DEC0FC}"/>
              </a:ext>
            </a:extLst>
          </p:cNvPr>
          <p:cNvSpPr/>
          <p:nvPr/>
        </p:nvSpPr>
        <p:spPr>
          <a:xfrm>
            <a:off x="4190573" y="4174949"/>
            <a:ext cx="2544782" cy="188608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A30B84-D4CF-2A43-1BC2-3B4863BC8D39}"/>
              </a:ext>
            </a:extLst>
          </p:cNvPr>
          <p:cNvSpPr/>
          <p:nvPr/>
        </p:nvSpPr>
        <p:spPr>
          <a:xfrm>
            <a:off x="4194252" y="4629944"/>
            <a:ext cx="2545200" cy="162379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33F7A5-AD2D-E820-FB1E-9EBC230DBC1C}"/>
              </a:ext>
            </a:extLst>
          </p:cNvPr>
          <p:cNvSpPr/>
          <p:nvPr/>
        </p:nvSpPr>
        <p:spPr>
          <a:xfrm>
            <a:off x="7398937" y="3808123"/>
            <a:ext cx="2630356" cy="177679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87CB97-AC7D-3D01-7607-FC177C4B96EE}"/>
              </a:ext>
            </a:extLst>
          </p:cNvPr>
          <p:cNvSpPr/>
          <p:nvPr/>
        </p:nvSpPr>
        <p:spPr>
          <a:xfrm>
            <a:off x="4202291" y="4399743"/>
            <a:ext cx="2544782" cy="201707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39C5F7-EDB5-2568-85F9-DF5FAE0EF094}"/>
              </a:ext>
            </a:extLst>
          </p:cNvPr>
          <p:cNvSpPr/>
          <p:nvPr/>
        </p:nvSpPr>
        <p:spPr>
          <a:xfrm>
            <a:off x="4207914" y="4864695"/>
            <a:ext cx="2564015" cy="360079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4B759BE-D74C-2ED8-0E40-4249B1FF011A}"/>
              </a:ext>
            </a:extLst>
          </p:cNvPr>
          <p:cNvSpPr/>
          <p:nvPr/>
        </p:nvSpPr>
        <p:spPr>
          <a:xfrm>
            <a:off x="4191624" y="5699460"/>
            <a:ext cx="2544782" cy="201707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344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8" grpId="0" animBg="1"/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B5AFBA-CD37-D342-FB33-23369C6D4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0158" y="874395"/>
            <a:ext cx="5973761" cy="4256405"/>
          </a:xfrm>
        </p:spPr>
        <p:txBody>
          <a:bodyPr/>
          <a:lstStyle/>
          <a:p>
            <a:r>
              <a:rPr lang="zh-CN" altLang="en-US"/>
              <a:t>生成基础代码</a:t>
            </a:r>
            <a:endParaRPr lang="en-US" altLang="zh-CN"/>
          </a:p>
          <a:p>
            <a:r>
              <a:rPr lang="zh-CN" altLang="en-US"/>
              <a:t>人员列表改造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284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2720" y="271303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人员管理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" name="!!a">
            <a:extLst>
              <a:ext uri="{FF2B5EF4-FFF2-40B4-BE49-F238E27FC236}">
                <a16:creationId xmlns:a16="http://schemas.microsoft.com/office/drawing/2014/main" id="{9C68CAEF-7493-241A-F71E-81F83BF9B352}"/>
              </a:ext>
            </a:extLst>
          </p:cNvPr>
          <p:cNvSpPr txBox="1">
            <a:spLocks/>
          </p:cNvSpPr>
          <p:nvPr/>
        </p:nvSpPr>
        <p:spPr>
          <a:xfrm>
            <a:off x="5252720" y="338423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生成基础代码</a:t>
            </a:r>
          </a:p>
        </p:txBody>
      </p:sp>
      <p:sp>
        <p:nvSpPr>
          <p:cNvPr id="6" name="文本占位符 4">
            <a:extLst>
              <a:ext uri="{FF2B5EF4-FFF2-40B4-BE49-F238E27FC236}">
                <a16:creationId xmlns:a16="http://schemas.microsoft.com/office/drawing/2014/main" id="{904F4812-89BC-20B7-1169-C5851D20B8AF}"/>
              </a:ext>
            </a:extLst>
          </p:cNvPr>
          <p:cNvSpPr txBox="1">
            <a:spLocks/>
          </p:cNvSpPr>
          <p:nvPr/>
        </p:nvSpPr>
        <p:spPr>
          <a:xfrm>
            <a:off x="5252720" y="3811337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人员列表改造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9128012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使用若依代码生成器，生成人员列表前后端基础代码，并导入到项目中：</a:t>
            </a:r>
            <a:endParaRPr lang="en-US" altLang="zh-CN">
              <a:latin typeface="+mn-ea"/>
              <a:ea typeface="+mn-ea"/>
            </a:endParaRPr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66FDB101-755F-2CB5-4299-B05D063EC0A7}"/>
              </a:ext>
            </a:extLst>
          </p:cNvPr>
          <p:cNvSpPr txBox="1">
            <a:spLocks/>
          </p:cNvSpPr>
          <p:nvPr/>
        </p:nvSpPr>
        <p:spPr>
          <a:xfrm>
            <a:off x="710878" y="942193"/>
            <a:ext cx="5973761" cy="637267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生成基础代码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F5E5C9-138E-752D-2C52-8087EB51B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89" y="2312988"/>
            <a:ext cx="10455621" cy="264299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982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生成基础代码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使用若依代码生成器，生成人员列表前后端基础代码，并导入到项目中：</a:t>
            </a: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创建目录菜单</a:t>
            </a:r>
            <a:endParaRPr lang="en-US" altLang="zh-CN">
              <a:latin typeface="+mn-ea"/>
              <a:ea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添加数据字典</a:t>
            </a:r>
            <a:endParaRPr lang="en-US" altLang="zh-CN">
              <a:latin typeface="+mn-ea"/>
              <a:ea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配置代码生成信息</a:t>
            </a:r>
            <a:endParaRPr lang="en-US" altLang="zh-CN">
              <a:latin typeface="+mn-ea"/>
              <a:ea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下载代码并导入项目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CC0D9E-C2E8-CAFD-2B6A-2FFBF1469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213" y="2312988"/>
            <a:ext cx="1770550" cy="4119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00E6825-94EC-0328-EB2E-300A0C759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116" y="2312988"/>
            <a:ext cx="3754555" cy="277728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D90A143-4BC1-0454-015F-DAB3097F6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741" y="2261254"/>
            <a:ext cx="2752725" cy="59055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41A37B1-A65F-B498-DEFF-8150C75C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428" y="2310022"/>
            <a:ext cx="4046599" cy="125818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973A20C-C687-C551-CD8E-3DFCF695F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064" y="2281999"/>
            <a:ext cx="5000625" cy="8858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F9A50C5-0ADC-1C3A-2F5D-D899BB448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7882" y="3234477"/>
            <a:ext cx="890990" cy="69117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2FEB459-23C4-7715-226E-9DF6C93741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6937" y="2241550"/>
            <a:ext cx="1092880" cy="88814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C7B76C5-7BC5-5397-30B3-DDA33ECBB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1222" y="4055239"/>
            <a:ext cx="2127020" cy="100585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5F72BDA-F7CF-6DAD-CFDA-0BEF758461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9741" y="2281999"/>
            <a:ext cx="2619375" cy="11049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B1B6F34-7429-4D73-3C65-028E87D762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275" y="5397342"/>
            <a:ext cx="4807397" cy="121522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193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3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3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5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6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6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7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7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2720" y="271303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人员管理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9C68CAEF-7493-241A-F71E-81F83BF9B352}"/>
              </a:ext>
            </a:extLst>
          </p:cNvPr>
          <p:cNvSpPr txBox="1">
            <a:spLocks/>
          </p:cNvSpPr>
          <p:nvPr/>
        </p:nvSpPr>
        <p:spPr>
          <a:xfrm>
            <a:off x="5252720" y="338423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生成基础代码</a:t>
            </a:r>
          </a:p>
        </p:txBody>
      </p:sp>
      <p:sp>
        <p:nvSpPr>
          <p:cNvPr id="6" name="!!a">
            <a:extLst>
              <a:ext uri="{FF2B5EF4-FFF2-40B4-BE49-F238E27FC236}">
                <a16:creationId xmlns:a16="http://schemas.microsoft.com/office/drawing/2014/main" id="{904F4812-89BC-20B7-1169-C5851D20B8AF}"/>
              </a:ext>
            </a:extLst>
          </p:cNvPr>
          <p:cNvSpPr txBox="1">
            <a:spLocks/>
          </p:cNvSpPr>
          <p:nvPr/>
        </p:nvSpPr>
        <p:spPr>
          <a:xfrm>
            <a:off x="5252720" y="3811337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人员列表改造</a:t>
            </a:r>
            <a:endParaRPr lang="en-US" altLang="zh-CN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957305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人员列表改造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参考页面原型，完成基础布局展示改造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5E9EA7-3E75-09EB-A4D8-07D4B785C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20" y="2354674"/>
            <a:ext cx="10047781" cy="3501094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6327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人员列表改造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实现此功能方案：</a:t>
            </a:r>
            <a:endParaRPr lang="en-US" altLang="zh-CN">
              <a:latin typeface="+mn-ea"/>
              <a:ea typeface="+mn-ea"/>
            </a:endParaRPr>
          </a:p>
          <a:p>
            <a:pPr algn="just">
              <a:spcBef>
                <a:spcPts val="600"/>
              </a:spcBef>
            </a:pPr>
            <a:r>
              <a:rPr lang="en-US" altLang="zh-CN">
                <a:latin typeface="+mn-ea"/>
                <a:ea typeface="+mn-ea"/>
              </a:rPr>
              <a:t>     </a:t>
            </a:r>
            <a:r>
              <a:rPr lang="zh-CN" altLang="en-US" b="1">
                <a:latin typeface="+mn-ea"/>
                <a:ea typeface="+mn-ea"/>
              </a:rPr>
              <a:t>同步存储：</a:t>
            </a:r>
            <a:r>
              <a:rPr lang="zh-CN" altLang="en-US">
                <a:latin typeface="+mn-ea"/>
                <a:ea typeface="+mn-ea"/>
              </a:rPr>
              <a:t>在员工表中有区域名称的冗余字段，在更新区域表的同时，同步更新员工表中区域名称</a:t>
            </a:r>
            <a:r>
              <a:rPr lang="zh-CN" altLang="en-US"/>
              <a:t>。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760159-5FFA-9759-CA45-7639B93CD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96" y="2945701"/>
            <a:ext cx="6515228" cy="330714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73E6F17-9893-65FE-C2D8-CB68986CB2C5}"/>
              </a:ext>
            </a:extLst>
          </p:cNvPr>
          <p:cNvSpPr/>
          <p:nvPr/>
        </p:nvSpPr>
        <p:spPr>
          <a:xfrm>
            <a:off x="1267316" y="4073921"/>
            <a:ext cx="2821207" cy="266530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381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文件存储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在若依框架目前的实现中，是把图片存储到了服务器本地的目录</a:t>
            </a:r>
            <a:endParaRPr lang="en-US" altLang="zh-CN">
              <a:latin typeface="+mn-ea"/>
              <a:ea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1CC3DA3-2425-431B-3521-C011830FBEAC}"/>
              </a:ext>
            </a:extLst>
          </p:cNvPr>
          <p:cNvGrpSpPr/>
          <p:nvPr/>
        </p:nvGrpSpPr>
        <p:grpSpPr>
          <a:xfrm>
            <a:off x="1737326" y="3794820"/>
            <a:ext cx="780070" cy="786974"/>
            <a:chOff x="1288572" y="3466291"/>
            <a:chExt cx="1076475" cy="108600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56B4DF4-F93A-644F-878F-0D335E636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E2F4416-69C5-180A-03C3-A55891E4D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8F196B8-CFA8-0C40-11E3-56B17245184E}"/>
              </a:ext>
            </a:extLst>
          </p:cNvPr>
          <p:cNvCxnSpPr>
            <a:cxnSpLocks/>
          </p:cNvCxnSpPr>
          <p:nvPr/>
        </p:nvCxnSpPr>
        <p:spPr>
          <a:xfrm>
            <a:off x="2631300" y="4187609"/>
            <a:ext cx="6721397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FA87CCE6-F345-A8FA-F754-9B1AFBE5E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87" y="3917075"/>
            <a:ext cx="853514" cy="541067"/>
          </a:xfrm>
          <a:prstGeom prst="roundRect">
            <a:avLst>
              <a:gd name="adj" fmla="val 4006"/>
            </a:avLst>
          </a:prstGeom>
        </p:spPr>
      </p:pic>
      <p:sp>
        <p:nvSpPr>
          <p:cNvPr id="13" name="爆炸形: 8 pt  12">
            <a:extLst>
              <a:ext uri="{FF2B5EF4-FFF2-40B4-BE49-F238E27FC236}">
                <a16:creationId xmlns:a16="http://schemas.microsoft.com/office/drawing/2014/main" id="{FFFB48FC-82FC-6307-03EB-11811C1D66A3}"/>
              </a:ext>
            </a:extLst>
          </p:cNvPr>
          <p:cNvSpPr/>
          <p:nvPr/>
        </p:nvSpPr>
        <p:spPr>
          <a:xfrm>
            <a:off x="8290826" y="2291128"/>
            <a:ext cx="1574276" cy="1225484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性能瓶颈</a:t>
            </a:r>
          </a:p>
        </p:txBody>
      </p:sp>
      <p:sp>
        <p:nvSpPr>
          <p:cNvPr id="14" name="爆炸形: 8 pt  13">
            <a:extLst>
              <a:ext uri="{FF2B5EF4-FFF2-40B4-BE49-F238E27FC236}">
                <a16:creationId xmlns:a16="http://schemas.microsoft.com/office/drawing/2014/main" id="{78E2996F-5235-27D1-7938-353601050FF0}"/>
              </a:ext>
            </a:extLst>
          </p:cNvPr>
          <p:cNvSpPr/>
          <p:nvPr/>
        </p:nvSpPr>
        <p:spPr>
          <a:xfrm>
            <a:off x="10650194" y="3429000"/>
            <a:ext cx="1574276" cy="1225484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磁盘满了</a:t>
            </a:r>
          </a:p>
        </p:txBody>
      </p:sp>
      <p:sp>
        <p:nvSpPr>
          <p:cNvPr id="15" name="爆炸形: 8 pt  14">
            <a:extLst>
              <a:ext uri="{FF2B5EF4-FFF2-40B4-BE49-F238E27FC236}">
                <a16:creationId xmlns:a16="http://schemas.microsoft.com/office/drawing/2014/main" id="{9C34B2C6-AFFF-F7DE-5EF5-60F1A9C70BF6}"/>
              </a:ext>
            </a:extLst>
          </p:cNvPr>
          <p:cNvSpPr/>
          <p:nvPr/>
        </p:nvSpPr>
        <p:spPr>
          <a:xfrm>
            <a:off x="9537579" y="5096591"/>
            <a:ext cx="1574276" cy="1225484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单点故障</a:t>
            </a:r>
          </a:p>
        </p:txBody>
      </p:sp>
      <p:sp>
        <p:nvSpPr>
          <p:cNvPr id="16" name="流程图: 文档 15">
            <a:extLst>
              <a:ext uri="{FF2B5EF4-FFF2-40B4-BE49-F238E27FC236}">
                <a16:creationId xmlns:a16="http://schemas.microsoft.com/office/drawing/2014/main" id="{727D7C68-EECB-6AC0-E9F1-669CB0BD6710}"/>
              </a:ext>
            </a:extLst>
          </p:cNvPr>
          <p:cNvSpPr/>
          <p:nvPr/>
        </p:nvSpPr>
        <p:spPr>
          <a:xfrm>
            <a:off x="10752474" y="3247992"/>
            <a:ext cx="1124712" cy="801908"/>
          </a:xfrm>
          <a:prstGeom prst="flowChartDocument">
            <a:avLst/>
          </a:prstGeom>
          <a:solidFill>
            <a:srgbClr val="42B883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FastDFS</a:t>
            </a:r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流程图: 文档 16">
            <a:extLst>
              <a:ext uri="{FF2B5EF4-FFF2-40B4-BE49-F238E27FC236}">
                <a16:creationId xmlns:a16="http://schemas.microsoft.com/office/drawing/2014/main" id="{8A1366FB-D84E-70FB-FF01-B9BDF40DBD26}"/>
              </a:ext>
            </a:extLst>
          </p:cNvPr>
          <p:cNvSpPr/>
          <p:nvPr/>
        </p:nvSpPr>
        <p:spPr>
          <a:xfrm>
            <a:off x="10752474" y="4187608"/>
            <a:ext cx="1124712" cy="801908"/>
          </a:xfrm>
          <a:prstGeom prst="flowChartDocument">
            <a:avLst/>
          </a:prstGeom>
          <a:solidFill>
            <a:srgbClr val="42B883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MinIO</a:t>
            </a:r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036B414-9524-2347-10B0-84D0C23B9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579" y="3325363"/>
            <a:ext cx="1092854" cy="16590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BFB8CD5-1DCC-D9E3-D93C-A0183FDFD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9957" y="3325363"/>
            <a:ext cx="1092855" cy="1659032"/>
          </a:xfrm>
          <a:prstGeom prst="rect">
            <a:avLst/>
          </a:prstGeom>
        </p:spPr>
      </p:pic>
      <p:sp>
        <p:nvSpPr>
          <p:cNvPr id="20" name="思想气泡: 云 19">
            <a:extLst>
              <a:ext uri="{FF2B5EF4-FFF2-40B4-BE49-F238E27FC236}">
                <a16:creationId xmlns:a16="http://schemas.microsoft.com/office/drawing/2014/main" id="{0E2CF952-68B5-E528-19B5-5F33C107E4DF}"/>
              </a:ext>
            </a:extLst>
          </p:cNvPr>
          <p:cNvSpPr/>
          <p:nvPr/>
        </p:nvSpPr>
        <p:spPr>
          <a:xfrm>
            <a:off x="8984411" y="1292756"/>
            <a:ext cx="2199190" cy="836478"/>
          </a:xfrm>
          <a:prstGeom prst="cloudCallout">
            <a:avLst>
              <a:gd name="adj1" fmla="val 4956"/>
              <a:gd name="adj2" fmla="val 182885"/>
            </a:avLst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云</a:t>
            </a:r>
          </a:p>
        </p:txBody>
      </p:sp>
    </p:spTree>
    <p:extLst>
      <p:ext uri="{BB962C8B-B14F-4D97-AF65-F5344CB8AC3E}">
        <p14:creationId xmlns:p14="http://schemas.microsoft.com/office/powerpoint/2010/main" val="1188141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0.725 -0.00394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50" y="-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7D35EC-50A2-200A-BE92-8A483A1B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文件存储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4AB85C4-E5C2-AF28-84C4-562E2E7497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5"/>
            <a:ext cx="11018665" cy="864996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阿里云对象存储</a:t>
            </a:r>
            <a:r>
              <a:rPr lang="en-US" altLang="zh-CN">
                <a:latin typeface="+mn-ea"/>
                <a:ea typeface="+mn-ea"/>
              </a:rPr>
              <a:t>OSS</a:t>
            </a:r>
            <a:r>
              <a:rPr lang="zh-CN" altLang="en-US">
                <a:latin typeface="+mn-ea"/>
                <a:ea typeface="+mn-ea"/>
              </a:rPr>
              <a:t>（</a:t>
            </a:r>
            <a:r>
              <a:rPr lang="en-US" altLang="zh-CN">
                <a:latin typeface="+mn-ea"/>
                <a:ea typeface="+mn-ea"/>
              </a:rPr>
              <a:t>Object Storage Service</a:t>
            </a:r>
            <a:r>
              <a:rPr lang="zh-CN" altLang="en-US">
                <a:latin typeface="+mn-ea"/>
                <a:ea typeface="+mn-ea"/>
              </a:rPr>
              <a:t>），是一款海量、安全、低成本、高可靠的云存储服务。使用</a:t>
            </a:r>
            <a:r>
              <a:rPr lang="en-US" altLang="zh-CN">
                <a:latin typeface="+mn-ea"/>
                <a:ea typeface="+mn-ea"/>
              </a:rPr>
              <a:t>OSS</a:t>
            </a:r>
            <a:r>
              <a:rPr lang="zh-CN" altLang="en-US">
                <a:latin typeface="+mn-ea"/>
                <a:ea typeface="+mn-ea"/>
              </a:rPr>
              <a:t>，您可以通过网络随时存储和调用包括文本、图片、音频和视频等在内的各种文件。</a:t>
            </a:r>
          </a:p>
        </p:txBody>
      </p:sp>
      <p:pic>
        <p:nvPicPr>
          <p:cNvPr id="2" name="!!图片 4">
            <a:extLst>
              <a:ext uri="{FF2B5EF4-FFF2-40B4-BE49-F238E27FC236}">
                <a16:creationId xmlns:a16="http://schemas.microsoft.com/office/drawing/2014/main" id="{803971DB-436C-3543-9043-E198BA647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48" y="2489201"/>
            <a:ext cx="9384952" cy="408997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823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角色与功能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一个完整的售货机系统由五端五角色组成：</a:t>
            </a:r>
            <a:endParaRPr lang="en-US" altLang="zh-CN"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管理员：对基础数据（区域、点位、设备、货道、商品等）进行管理，创建工单、查看订单、统计报表等。</a:t>
            </a:r>
            <a:endParaRPr lang="en-US" altLang="zh-CN"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运维人员：投放设备、撤除设备、维修设备。</a:t>
            </a: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运营人员：补货。</a:t>
            </a: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合作商：仅提供点位，坐收渔翁之利。</a:t>
            </a: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消费者</a:t>
            </a:r>
            <a:r>
              <a:rPr lang="en-US" altLang="zh-CN">
                <a:latin typeface="Consolas" panose="020B0609020204030204" pitchFamily="49" charset="0"/>
              </a:rPr>
              <a:t>:  </a:t>
            </a:r>
            <a:r>
              <a:rPr lang="zh-CN" altLang="en-US">
                <a:latin typeface="Consolas" panose="020B0609020204030204" pitchFamily="49" charset="0"/>
              </a:rPr>
              <a:t>在小程序或屏幕端下单购买商品。</a:t>
            </a:r>
            <a:endParaRPr lang="en-US" altLang="zh-CN">
              <a:latin typeface="Consolas" panose="020B0609020204030204" pitchFamily="49" charset="0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E05D06-A398-EAF3-BFE6-CACE5B47F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711" y="2855269"/>
            <a:ext cx="6632885" cy="350767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71849F6-0732-ECD2-2CD3-A9ADAF5E3482}"/>
              </a:ext>
            </a:extLst>
          </p:cNvPr>
          <p:cNvSpPr/>
          <p:nvPr/>
        </p:nvSpPr>
        <p:spPr>
          <a:xfrm>
            <a:off x="1878356" y="2170678"/>
            <a:ext cx="7381257" cy="278231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5220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7D35EC-50A2-200A-BE92-8A483A1B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文件存储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4AB85C4-E5C2-AF28-84C4-562E2E7497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79" y="1624205"/>
            <a:ext cx="11081727" cy="885316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阿里云对象存储</a:t>
            </a:r>
            <a:r>
              <a:rPr lang="en-US" altLang="zh-CN">
                <a:latin typeface="+mn-ea"/>
                <a:ea typeface="+mn-ea"/>
              </a:rPr>
              <a:t>OSS</a:t>
            </a:r>
            <a:r>
              <a:rPr lang="zh-CN" altLang="en-US">
                <a:latin typeface="+mn-ea"/>
                <a:ea typeface="+mn-ea"/>
              </a:rPr>
              <a:t>（</a:t>
            </a:r>
            <a:r>
              <a:rPr lang="en-US" altLang="zh-CN">
                <a:latin typeface="+mn-ea"/>
                <a:ea typeface="+mn-ea"/>
              </a:rPr>
              <a:t>Object Storage Service</a:t>
            </a:r>
            <a:r>
              <a:rPr lang="zh-CN" altLang="en-US">
                <a:latin typeface="+mn-ea"/>
                <a:ea typeface="+mn-ea"/>
              </a:rPr>
              <a:t>），是一款海量、安全、低成本、高可靠的云存储服务。使用</a:t>
            </a:r>
            <a:r>
              <a:rPr lang="en-US" altLang="zh-CN">
                <a:latin typeface="+mn-ea"/>
                <a:ea typeface="+mn-ea"/>
              </a:rPr>
              <a:t>OSS</a:t>
            </a:r>
            <a:r>
              <a:rPr lang="zh-CN" altLang="en-US">
                <a:latin typeface="+mn-ea"/>
                <a:ea typeface="+mn-ea"/>
              </a:rPr>
              <a:t>，您可以通过网络随时存储和调用包括文本、图片、音频和视频等在内的各种文件。</a:t>
            </a:r>
          </a:p>
        </p:txBody>
      </p:sp>
      <p:pic>
        <p:nvPicPr>
          <p:cNvPr id="2" name="!!图片 4">
            <a:extLst>
              <a:ext uri="{FF2B5EF4-FFF2-40B4-BE49-F238E27FC236}">
                <a16:creationId xmlns:a16="http://schemas.microsoft.com/office/drawing/2014/main" id="{46DA6CBB-08AE-28BD-56D5-FF5E9F72F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135" y="3083026"/>
            <a:ext cx="654444" cy="285208"/>
          </a:xfrm>
          <a:prstGeom prst="roundRect">
            <a:avLst>
              <a:gd name="adj" fmla="val 2519"/>
            </a:avLst>
          </a:prstGeom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A9CC48D-BEBB-0FE5-889E-C719A24FD453}"/>
              </a:ext>
            </a:extLst>
          </p:cNvPr>
          <p:cNvGrpSpPr/>
          <p:nvPr/>
        </p:nvGrpSpPr>
        <p:grpSpPr>
          <a:xfrm>
            <a:off x="1878395" y="4889555"/>
            <a:ext cx="780070" cy="786974"/>
            <a:chOff x="1288572" y="3466291"/>
            <a:chExt cx="1076475" cy="108600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E215BBB-CC90-03EA-ADB6-2B0FCE018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8572" y="3466291"/>
              <a:ext cx="1076475" cy="108600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500E7D3-31A7-31CF-7A2A-6A61AAC5D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2940" y="3784462"/>
              <a:ext cx="447737" cy="447737"/>
            </a:xfrm>
            <a:prstGeom prst="rect">
              <a:avLst/>
            </a:prstGeom>
          </p:spPr>
        </p:pic>
      </p:grp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B10E336-575B-B5E3-E106-AE6143441352}"/>
              </a:ext>
            </a:extLst>
          </p:cNvPr>
          <p:cNvCxnSpPr>
            <a:cxnSpLocks/>
          </p:cNvCxnSpPr>
          <p:nvPr/>
        </p:nvCxnSpPr>
        <p:spPr>
          <a:xfrm>
            <a:off x="2789638" y="5282345"/>
            <a:ext cx="5311819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!!图片 4">
            <a:extLst>
              <a:ext uri="{FF2B5EF4-FFF2-40B4-BE49-F238E27FC236}">
                <a16:creationId xmlns:a16="http://schemas.microsoft.com/office/drawing/2014/main" id="{7DD30B8B-6C8A-BE1E-0D21-DEF08CF2E413}"/>
              </a:ext>
            </a:extLst>
          </p:cNvPr>
          <p:cNvSpPr/>
          <p:nvPr/>
        </p:nvSpPr>
        <p:spPr>
          <a:xfrm>
            <a:off x="7767126" y="2812862"/>
            <a:ext cx="1974463" cy="836480"/>
          </a:xfrm>
          <a:prstGeom prst="cloud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阿里云</a:t>
            </a:r>
            <a:r>
              <a:rPr lang="en-US" altLang="zh-CN" sz="160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OSS</a:t>
            </a:r>
            <a:endParaRPr lang="zh-CN" altLang="en-US" sz="160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F9F5D7D-3680-375A-8C0C-1B4095706589}"/>
              </a:ext>
            </a:extLst>
          </p:cNvPr>
          <p:cNvCxnSpPr>
            <a:cxnSpLocks/>
          </p:cNvCxnSpPr>
          <p:nvPr/>
        </p:nvCxnSpPr>
        <p:spPr>
          <a:xfrm flipH="1" flipV="1">
            <a:off x="8854941" y="3712464"/>
            <a:ext cx="2" cy="699832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93BB79C-D0F4-5A0C-2F60-6D72A1B275A9}"/>
              </a:ext>
            </a:extLst>
          </p:cNvPr>
          <p:cNvSpPr txBox="1"/>
          <p:nvPr/>
        </p:nvSpPr>
        <p:spPr>
          <a:xfrm>
            <a:off x="5010912" y="497433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文件上传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CDDC9F-9AEB-048B-7663-52E527D532A5}"/>
              </a:ext>
            </a:extLst>
          </p:cNvPr>
          <p:cNvSpPr txBox="1"/>
          <p:nvPr/>
        </p:nvSpPr>
        <p:spPr>
          <a:xfrm>
            <a:off x="8882373" y="3960222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上传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810ADFB-1698-BC44-FA0A-F3C78FF80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489" y="4475418"/>
            <a:ext cx="970661" cy="147353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E4B1379-E48C-19A6-BA4C-F6494CD49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9253" y="4529796"/>
            <a:ext cx="967627" cy="133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28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68F94A-0859-B326-6806-0CB0ABF45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文件存储</a:t>
            </a:r>
          </a:p>
        </p:txBody>
      </p:sp>
      <p:sp>
        <p:nvSpPr>
          <p:cNvPr id="14" name="矩形: 对角圆角 13">
            <a:extLst>
              <a:ext uri="{FF2B5EF4-FFF2-40B4-BE49-F238E27FC236}">
                <a16:creationId xmlns:a16="http://schemas.microsoft.com/office/drawing/2014/main" id="{EC50A4AE-9B5D-4C26-7DA3-2EBA69BAF51B}"/>
              </a:ext>
            </a:extLst>
          </p:cNvPr>
          <p:cNvSpPr/>
          <p:nvPr/>
        </p:nvSpPr>
        <p:spPr>
          <a:xfrm>
            <a:off x="823894" y="6128238"/>
            <a:ext cx="10698800" cy="354858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SDK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200" b="0" i="0">
                <a:solidFill>
                  <a:srgbClr val="C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</a:t>
            </a:r>
            <a:r>
              <a:rPr lang="en-US" altLang="zh-CN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oftware </a:t>
            </a:r>
            <a:r>
              <a:rPr lang="en-US" altLang="zh-CN" sz="1200" b="0" i="0">
                <a:solidFill>
                  <a:srgbClr val="C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</a:t>
            </a:r>
            <a:r>
              <a:rPr lang="en-US" altLang="zh-CN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evelopment </a:t>
            </a:r>
            <a:r>
              <a:rPr lang="en-US" altLang="zh-CN" sz="1200" b="0" i="0">
                <a:solidFill>
                  <a:srgbClr val="C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K</a:t>
            </a:r>
            <a:r>
              <a:rPr lang="en-US" altLang="zh-CN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it </a:t>
            </a:r>
            <a:r>
              <a:rPr lang="zh-CN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的缩写，软件开发工具包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，包括</a:t>
            </a:r>
            <a:r>
              <a:rPr lang="zh-CN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辅助软件开发的依赖（</a:t>
            </a:r>
            <a:r>
              <a:rPr lang="en-US" altLang="zh-CN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jar</a:t>
            </a:r>
            <a:r>
              <a:rPr lang="zh-CN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包）、代码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示</a:t>
            </a:r>
            <a:r>
              <a:rPr lang="zh-CN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例等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都可以叫做</a:t>
            </a:r>
            <a:r>
              <a:rPr lang="en-US" altLang="zh-CN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SDK</a:t>
            </a:r>
            <a:r>
              <a:rPr lang="zh-CN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文本占位符 5">
            <a:extLst>
              <a:ext uri="{FF2B5EF4-FFF2-40B4-BE49-F238E27FC236}">
                <a16:creationId xmlns:a16="http://schemas.microsoft.com/office/drawing/2014/main" id="{020E8B9A-C9FD-7006-8A52-A3280FAB5271}"/>
              </a:ext>
            </a:extLst>
          </p:cNvPr>
          <p:cNvSpPr txBox="1">
            <a:spLocks/>
          </p:cNvSpPr>
          <p:nvPr/>
        </p:nvSpPr>
        <p:spPr>
          <a:xfrm>
            <a:off x="710878" y="1624204"/>
            <a:ext cx="11343375" cy="264299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阿里云使用步骤</a:t>
            </a:r>
          </a:p>
        </p:txBody>
      </p:sp>
      <p:sp>
        <p:nvSpPr>
          <p:cNvPr id="9" name="!!箭头: V 形 3">
            <a:extLst>
              <a:ext uri="{FF2B5EF4-FFF2-40B4-BE49-F238E27FC236}">
                <a16:creationId xmlns:a16="http://schemas.microsoft.com/office/drawing/2014/main" id="{16E39C55-DF97-6DB4-E596-753F3F83C888}"/>
              </a:ext>
            </a:extLst>
          </p:cNvPr>
          <p:cNvSpPr/>
          <p:nvPr/>
        </p:nvSpPr>
        <p:spPr>
          <a:xfrm>
            <a:off x="1313582" y="2697663"/>
            <a:ext cx="3049457" cy="1462674"/>
          </a:xfrm>
          <a:prstGeom prst="chevron">
            <a:avLst>
              <a:gd name="adj" fmla="val 31571"/>
            </a:avLst>
          </a:prstGeom>
          <a:gradFill flip="none" rotWithShape="1">
            <a:gsLst>
              <a:gs pos="0">
                <a:srgbClr val="08BF95"/>
              </a:gs>
              <a:gs pos="100000">
                <a:srgbClr val="00B3A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注册阿里云</a:t>
            </a:r>
            <a:endParaRPr lang="en-US" altLang="zh-CN" sz="1200">
              <a:solidFill>
                <a:srgbClr val="FFFFFF"/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20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</a:t>
            </a:r>
            <a:r>
              <a:rPr lang="zh-CN" altLang="en-US" sz="1200">
                <a:solidFill>
                  <a:srgbClr val="FFFFFF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实名认证</a:t>
            </a:r>
            <a:r>
              <a:rPr lang="en-US" altLang="zh-CN" sz="120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)</a:t>
            </a:r>
            <a:endParaRPr lang="zh-CN" altLang="en-US" sz="1200">
              <a:solidFill>
                <a:srgbClr val="FFFFFF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!!箭头: V 形 4">
            <a:extLst>
              <a:ext uri="{FF2B5EF4-FFF2-40B4-BE49-F238E27FC236}">
                <a16:creationId xmlns:a16="http://schemas.microsoft.com/office/drawing/2014/main" id="{62B7458F-4B6B-55BD-B99E-690997A934BE}"/>
              </a:ext>
            </a:extLst>
          </p:cNvPr>
          <p:cNvSpPr/>
          <p:nvPr/>
        </p:nvSpPr>
        <p:spPr>
          <a:xfrm>
            <a:off x="1313582" y="2697663"/>
            <a:ext cx="3049457" cy="1462674"/>
          </a:xfrm>
          <a:prstGeom prst="chevron">
            <a:avLst>
              <a:gd name="adj" fmla="val 31571"/>
            </a:avLst>
          </a:prstGeom>
          <a:gradFill flip="none" rotWithShape="1">
            <a:gsLst>
              <a:gs pos="0">
                <a:srgbClr val="08BF95"/>
              </a:gs>
              <a:gs pos="100000">
                <a:srgbClr val="00B3A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充值</a:t>
            </a:r>
          </a:p>
        </p:txBody>
      </p:sp>
      <p:sp>
        <p:nvSpPr>
          <p:cNvPr id="13" name="!!箭头: V 形 5">
            <a:extLst>
              <a:ext uri="{FF2B5EF4-FFF2-40B4-BE49-F238E27FC236}">
                <a16:creationId xmlns:a16="http://schemas.microsoft.com/office/drawing/2014/main" id="{5DED26E3-624F-4470-9388-0CFD416BB623}"/>
              </a:ext>
            </a:extLst>
          </p:cNvPr>
          <p:cNvSpPr/>
          <p:nvPr/>
        </p:nvSpPr>
        <p:spPr>
          <a:xfrm>
            <a:off x="1313582" y="2697663"/>
            <a:ext cx="3049457" cy="1462674"/>
          </a:xfrm>
          <a:prstGeom prst="chevron">
            <a:avLst>
              <a:gd name="adj" fmla="val 31571"/>
            </a:avLst>
          </a:prstGeom>
          <a:gradFill flip="none" rotWithShape="1">
            <a:gsLst>
              <a:gs pos="0">
                <a:srgbClr val="08BF95"/>
              </a:gs>
              <a:gs pos="100000">
                <a:srgbClr val="00B3A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开通对象存储</a:t>
            </a:r>
            <a:endParaRPr lang="en-US" altLang="zh-CN" sz="1200">
              <a:solidFill>
                <a:srgbClr val="FFFFFF"/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solidFill>
                  <a:srgbClr val="FFFFFF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(OSS)</a:t>
            </a:r>
            <a:endParaRPr lang="zh-CN" altLang="en-US" sz="1200">
              <a:solidFill>
                <a:srgbClr val="FFFFFF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!!箭头: V 形 6">
            <a:extLst>
              <a:ext uri="{FF2B5EF4-FFF2-40B4-BE49-F238E27FC236}">
                <a16:creationId xmlns:a16="http://schemas.microsoft.com/office/drawing/2014/main" id="{3168A99F-61FA-4688-48D5-2573E6975C90}"/>
              </a:ext>
            </a:extLst>
          </p:cNvPr>
          <p:cNvSpPr/>
          <p:nvPr/>
        </p:nvSpPr>
        <p:spPr>
          <a:xfrm>
            <a:off x="1313582" y="2697663"/>
            <a:ext cx="3049457" cy="1462674"/>
          </a:xfrm>
          <a:prstGeom prst="chevron">
            <a:avLst>
              <a:gd name="adj" fmla="val 31571"/>
            </a:avLst>
          </a:prstGeom>
          <a:gradFill flip="none" rotWithShape="1">
            <a:gsLst>
              <a:gs pos="0">
                <a:srgbClr val="08BF95"/>
              </a:gs>
              <a:gs pos="100000">
                <a:srgbClr val="00B3A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</a:t>
            </a:r>
            <a:r>
              <a:rPr lang="en-US" altLang="zh-CN" sz="120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bucket</a:t>
            </a:r>
            <a:endParaRPr lang="zh-CN" altLang="en-US" sz="1200">
              <a:solidFill>
                <a:srgbClr val="FFFFFF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!!箭头: V 形 7">
            <a:extLst>
              <a:ext uri="{FF2B5EF4-FFF2-40B4-BE49-F238E27FC236}">
                <a16:creationId xmlns:a16="http://schemas.microsoft.com/office/drawing/2014/main" id="{9D3B7F12-7D5D-61B2-965C-B7760D9E2F82}"/>
              </a:ext>
            </a:extLst>
          </p:cNvPr>
          <p:cNvSpPr/>
          <p:nvPr/>
        </p:nvSpPr>
        <p:spPr>
          <a:xfrm>
            <a:off x="1313582" y="2697663"/>
            <a:ext cx="3049457" cy="1462674"/>
          </a:xfrm>
          <a:prstGeom prst="chevron">
            <a:avLst>
              <a:gd name="adj" fmla="val 31571"/>
            </a:avLst>
          </a:prstGeom>
          <a:gradFill flip="none" rotWithShape="1">
            <a:gsLst>
              <a:gs pos="0">
                <a:srgbClr val="08BF95"/>
              </a:gs>
              <a:gs pos="100000">
                <a:srgbClr val="00B3A5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</a:t>
            </a:r>
            <a:r>
              <a:rPr lang="en-US" altLang="zh-CN" sz="120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AccessKey</a:t>
            </a:r>
          </a:p>
          <a:p>
            <a:pPr algn="ctr"/>
            <a:r>
              <a:rPr lang="en-US" altLang="zh-CN" sz="120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</a:t>
            </a:r>
            <a:r>
              <a:rPr lang="zh-CN" altLang="en-US" sz="1200">
                <a:solidFill>
                  <a:srgbClr val="FFFFFF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秘钥</a:t>
            </a:r>
            <a:r>
              <a:rPr lang="en-US" altLang="zh-CN" sz="120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)</a:t>
            </a:r>
            <a:endParaRPr lang="zh-CN" altLang="en-US" sz="1200">
              <a:solidFill>
                <a:srgbClr val="FFFFFF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!!箭头: V 形 1">
            <a:extLst>
              <a:ext uri="{FF2B5EF4-FFF2-40B4-BE49-F238E27FC236}">
                <a16:creationId xmlns:a16="http://schemas.microsoft.com/office/drawing/2014/main" id="{49E4A89C-901C-8667-879D-8B6F1A335B6B}"/>
              </a:ext>
            </a:extLst>
          </p:cNvPr>
          <p:cNvSpPr/>
          <p:nvPr/>
        </p:nvSpPr>
        <p:spPr>
          <a:xfrm>
            <a:off x="1313581" y="2702184"/>
            <a:ext cx="3049457" cy="1462674"/>
          </a:xfrm>
          <a:prstGeom prst="chevron">
            <a:avLst>
              <a:gd name="adj" fmla="val 31571"/>
            </a:avLst>
          </a:prstGeom>
          <a:gradFill flip="none" rotWithShape="1">
            <a:gsLst>
              <a:gs pos="0">
                <a:srgbClr val="08BF95"/>
              </a:gs>
              <a:gs pos="100000">
                <a:srgbClr val="00B3A5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准备工作</a:t>
            </a:r>
          </a:p>
        </p:txBody>
      </p:sp>
      <p:sp>
        <p:nvSpPr>
          <p:cNvPr id="19" name="!!箭头: V 形 8">
            <a:extLst>
              <a:ext uri="{FF2B5EF4-FFF2-40B4-BE49-F238E27FC236}">
                <a16:creationId xmlns:a16="http://schemas.microsoft.com/office/drawing/2014/main" id="{11C170FC-67B5-B593-9420-C4907EC53621}"/>
              </a:ext>
            </a:extLst>
          </p:cNvPr>
          <p:cNvSpPr/>
          <p:nvPr/>
        </p:nvSpPr>
        <p:spPr>
          <a:xfrm>
            <a:off x="4431828" y="2697663"/>
            <a:ext cx="3187036" cy="1462674"/>
          </a:xfrm>
          <a:prstGeom prst="chevron">
            <a:avLst>
              <a:gd name="adj" fmla="val 31571"/>
            </a:avLst>
          </a:prstGeom>
          <a:gradFill flip="none" rotWithShape="1">
            <a:gsLst>
              <a:gs pos="0">
                <a:srgbClr val="00ABAE"/>
              </a:gs>
              <a:gs pos="100000">
                <a:srgbClr val="0B96B7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参照官方</a:t>
            </a:r>
            <a:r>
              <a:rPr lang="en-US" altLang="zh-CN" sz="2000" b="1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SDK</a:t>
            </a:r>
          </a:p>
          <a:p>
            <a:pPr algn="ctr"/>
            <a:r>
              <a:rPr lang="zh-CN" altLang="en-US" sz="2000" b="1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编写入门程序</a:t>
            </a:r>
          </a:p>
        </p:txBody>
      </p:sp>
      <p:sp>
        <p:nvSpPr>
          <p:cNvPr id="20" name="!!箭头: V 形 9">
            <a:extLst>
              <a:ext uri="{FF2B5EF4-FFF2-40B4-BE49-F238E27FC236}">
                <a16:creationId xmlns:a16="http://schemas.microsoft.com/office/drawing/2014/main" id="{FE3BC1D2-662E-1A3E-1888-C415CCF1AE05}"/>
              </a:ext>
            </a:extLst>
          </p:cNvPr>
          <p:cNvSpPr/>
          <p:nvPr/>
        </p:nvSpPr>
        <p:spPr>
          <a:xfrm>
            <a:off x="7618864" y="2697663"/>
            <a:ext cx="3187036" cy="1462674"/>
          </a:xfrm>
          <a:prstGeom prst="chevron">
            <a:avLst>
              <a:gd name="adj" fmla="val 31571"/>
            </a:avLst>
          </a:prstGeom>
          <a:gradFill flip="none" rotWithShape="1">
            <a:gsLst>
              <a:gs pos="0">
                <a:srgbClr val="0799B7"/>
              </a:gs>
              <a:gs pos="100000">
                <a:srgbClr val="3B68A9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集成使用</a:t>
            </a:r>
          </a:p>
        </p:txBody>
      </p:sp>
    </p:spTree>
    <p:extLst>
      <p:ext uri="{BB962C8B-B14F-4D97-AF65-F5344CB8AC3E}">
        <p14:creationId xmlns:p14="http://schemas.microsoft.com/office/powerpoint/2010/main" val="1498140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B68F94A-0859-B326-6806-0CB0ABF45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文件存储</a:t>
            </a:r>
          </a:p>
        </p:txBody>
      </p:sp>
      <p:sp>
        <p:nvSpPr>
          <p:cNvPr id="4" name="!!箭头: V 形 3">
            <a:extLst>
              <a:ext uri="{FF2B5EF4-FFF2-40B4-BE49-F238E27FC236}">
                <a16:creationId xmlns:a16="http://schemas.microsoft.com/office/drawing/2014/main" id="{22357775-7EFF-DFFF-7AEA-D2E75482D168}"/>
              </a:ext>
            </a:extLst>
          </p:cNvPr>
          <p:cNvSpPr/>
          <p:nvPr/>
        </p:nvSpPr>
        <p:spPr>
          <a:xfrm>
            <a:off x="644906" y="2991792"/>
            <a:ext cx="1671553" cy="874416"/>
          </a:xfrm>
          <a:prstGeom prst="chevron">
            <a:avLst>
              <a:gd name="adj" fmla="val 31571"/>
            </a:avLst>
          </a:prstGeom>
          <a:gradFill flip="none" rotWithShape="1">
            <a:gsLst>
              <a:gs pos="0">
                <a:srgbClr val="1CC18E"/>
              </a:gs>
              <a:gs pos="100000">
                <a:srgbClr val="12C09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注册阿里云</a:t>
            </a:r>
            <a:endParaRPr lang="en-US" altLang="zh-CN" sz="1200">
              <a:solidFill>
                <a:srgbClr val="FFFFFF"/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20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</a:t>
            </a:r>
            <a:r>
              <a:rPr lang="zh-CN" altLang="en-US" sz="1200">
                <a:solidFill>
                  <a:srgbClr val="FFFFFF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实名认证</a:t>
            </a:r>
            <a:r>
              <a:rPr lang="en-US" altLang="zh-CN" sz="120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)</a:t>
            </a:r>
            <a:endParaRPr lang="zh-CN" altLang="en-US" sz="1200">
              <a:solidFill>
                <a:srgbClr val="FFFFFF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!!箭头: V 形 4">
            <a:extLst>
              <a:ext uri="{FF2B5EF4-FFF2-40B4-BE49-F238E27FC236}">
                <a16:creationId xmlns:a16="http://schemas.microsoft.com/office/drawing/2014/main" id="{5B737630-F8F1-8E94-5698-94D2116511D5}"/>
              </a:ext>
            </a:extLst>
          </p:cNvPr>
          <p:cNvSpPr/>
          <p:nvPr/>
        </p:nvSpPr>
        <p:spPr>
          <a:xfrm>
            <a:off x="2187101" y="2991792"/>
            <a:ext cx="1671553" cy="874416"/>
          </a:xfrm>
          <a:prstGeom prst="chevron">
            <a:avLst>
              <a:gd name="adj" fmla="val 31571"/>
            </a:avLst>
          </a:prstGeom>
          <a:gradFill flip="none" rotWithShape="1">
            <a:gsLst>
              <a:gs pos="0">
                <a:srgbClr val="10C193"/>
              </a:gs>
              <a:gs pos="100000">
                <a:srgbClr val="03BF97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充值</a:t>
            </a:r>
          </a:p>
        </p:txBody>
      </p:sp>
      <p:sp>
        <p:nvSpPr>
          <p:cNvPr id="6" name="!!箭头: V 形 5">
            <a:extLst>
              <a:ext uri="{FF2B5EF4-FFF2-40B4-BE49-F238E27FC236}">
                <a16:creationId xmlns:a16="http://schemas.microsoft.com/office/drawing/2014/main" id="{88ACCAEC-0BF1-B71E-B86C-1CC9DB146845}"/>
              </a:ext>
            </a:extLst>
          </p:cNvPr>
          <p:cNvSpPr/>
          <p:nvPr/>
        </p:nvSpPr>
        <p:spPr>
          <a:xfrm>
            <a:off x="3729296" y="2991792"/>
            <a:ext cx="1671553" cy="874416"/>
          </a:xfrm>
          <a:prstGeom prst="chevron">
            <a:avLst>
              <a:gd name="adj" fmla="val 31571"/>
            </a:avLst>
          </a:prstGeom>
          <a:gradFill flip="none" rotWithShape="1">
            <a:gsLst>
              <a:gs pos="0">
                <a:srgbClr val="02BF97"/>
              </a:gs>
              <a:gs pos="100000">
                <a:srgbClr val="00B99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开通对象存储</a:t>
            </a:r>
            <a:endParaRPr lang="en-US" altLang="zh-CN" sz="1200">
              <a:solidFill>
                <a:srgbClr val="FFFFFF"/>
              </a:solidFill>
              <a:latin typeface="Fira Code" panose="020B0809050000020004" pitchFamily="49" charset="0"/>
              <a:ea typeface="Fira Code" panose="020B0809050000020004" pitchFamily="49" charset="0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1200">
                <a:solidFill>
                  <a:srgbClr val="FFFFFF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服务</a:t>
            </a:r>
            <a:r>
              <a:rPr lang="en-US" altLang="zh-CN" sz="120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(OSS)</a:t>
            </a:r>
            <a:endParaRPr lang="zh-CN" altLang="en-US" sz="1200">
              <a:solidFill>
                <a:srgbClr val="FFFFFF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!!箭头: V 形 6">
            <a:extLst>
              <a:ext uri="{FF2B5EF4-FFF2-40B4-BE49-F238E27FC236}">
                <a16:creationId xmlns:a16="http://schemas.microsoft.com/office/drawing/2014/main" id="{10F88931-9300-988F-1093-70848D4B1849}"/>
              </a:ext>
            </a:extLst>
          </p:cNvPr>
          <p:cNvSpPr/>
          <p:nvPr/>
        </p:nvSpPr>
        <p:spPr>
          <a:xfrm>
            <a:off x="5271491" y="2991792"/>
            <a:ext cx="1671553" cy="874416"/>
          </a:xfrm>
          <a:prstGeom prst="chevron">
            <a:avLst>
              <a:gd name="adj" fmla="val 31571"/>
            </a:avLst>
          </a:prstGeom>
          <a:gradFill flip="none" rotWithShape="1">
            <a:gsLst>
              <a:gs pos="0">
                <a:srgbClr val="00B99F"/>
              </a:gs>
              <a:gs pos="100000">
                <a:srgbClr val="00B2A7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</a:t>
            </a:r>
            <a:r>
              <a:rPr lang="en-US" altLang="zh-CN" sz="120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bucket</a:t>
            </a:r>
            <a:endParaRPr lang="zh-CN" altLang="en-US" sz="1200">
              <a:solidFill>
                <a:srgbClr val="FFFFFF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!!箭头: V 形 7">
            <a:extLst>
              <a:ext uri="{FF2B5EF4-FFF2-40B4-BE49-F238E27FC236}">
                <a16:creationId xmlns:a16="http://schemas.microsoft.com/office/drawing/2014/main" id="{025C3318-E08C-E695-CC74-FA7D725CE64A}"/>
              </a:ext>
            </a:extLst>
          </p:cNvPr>
          <p:cNvSpPr/>
          <p:nvPr/>
        </p:nvSpPr>
        <p:spPr>
          <a:xfrm>
            <a:off x="6813686" y="2991792"/>
            <a:ext cx="1671553" cy="874416"/>
          </a:xfrm>
          <a:prstGeom prst="chevron">
            <a:avLst>
              <a:gd name="adj" fmla="val 31571"/>
            </a:avLst>
          </a:prstGeom>
          <a:gradFill flip="none" rotWithShape="1">
            <a:gsLst>
              <a:gs pos="0">
                <a:srgbClr val="00B2A7"/>
              </a:gs>
              <a:gs pos="100000">
                <a:srgbClr val="00A8B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获取并配置</a:t>
            </a:r>
            <a:r>
              <a:rPr lang="en-US" altLang="zh-CN" sz="120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AccessKey</a:t>
            </a:r>
          </a:p>
          <a:p>
            <a:pPr algn="ctr"/>
            <a:r>
              <a:rPr lang="en-US" altLang="zh-CN" sz="120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(</a:t>
            </a:r>
            <a:r>
              <a:rPr lang="zh-CN" altLang="en-US" sz="1200">
                <a:solidFill>
                  <a:srgbClr val="FFFFFF"/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秘钥</a:t>
            </a:r>
            <a:r>
              <a:rPr lang="en-US" altLang="zh-CN" sz="1200">
                <a:solidFill>
                  <a:srgbClr val="FFFFFF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)</a:t>
            </a:r>
            <a:endParaRPr lang="zh-CN" altLang="en-US" sz="1200">
              <a:solidFill>
                <a:srgbClr val="FFFFFF"/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!!箭头: V 形 8">
            <a:extLst>
              <a:ext uri="{FF2B5EF4-FFF2-40B4-BE49-F238E27FC236}">
                <a16:creationId xmlns:a16="http://schemas.microsoft.com/office/drawing/2014/main" id="{5B87A971-9F1B-0EF3-8905-A49441632200}"/>
              </a:ext>
            </a:extLst>
          </p:cNvPr>
          <p:cNvSpPr/>
          <p:nvPr/>
        </p:nvSpPr>
        <p:spPr>
          <a:xfrm>
            <a:off x="8355881" y="2796988"/>
            <a:ext cx="1746967" cy="1272988"/>
          </a:xfrm>
          <a:prstGeom prst="chevron">
            <a:avLst>
              <a:gd name="adj" fmla="val 31571"/>
            </a:avLst>
          </a:prstGeom>
          <a:gradFill flip="none" rotWithShape="1">
            <a:gsLst>
              <a:gs pos="0">
                <a:srgbClr val="00A8B1"/>
              </a:gs>
              <a:gs pos="100000">
                <a:srgbClr val="0C99B7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参照官方</a:t>
            </a:r>
            <a:r>
              <a:rPr lang="en-US" altLang="zh-CN" sz="120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SDK</a:t>
            </a:r>
          </a:p>
          <a:p>
            <a:pPr algn="ctr"/>
            <a:r>
              <a:rPr lang="zh-CN" altLang="en-US" sz="120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编写入门程序</a:t>
            </a:r>
          </a:p>
        </p:txBody>
      </p:sp>
      <p:sp>
        <p:nvSpPr>
          <p:cNvPr id="11" name="!!箭头: V 形 9">
            <a:extLst>
              <a:ext uri="{FF2B5EF4-FFF2-40B4-BE49-F238E27FC236}">
                <a16:creationId xmlns:a16="http://schemas.microsoft.com/office/drawing/2014/main" id="{6FD31178-8226-8777-5039-D55A6DB422D1}"/>
              </a:ext>
            </a:extLst>
          </p:cNvPr>
          <p:cNvSpPr/>
          <p:nvPr/>
        </p:nvSpPr>
        <p:spPr>
          <a:xfrm>
            <a:off x="9973489" y="2796987"/>
            <a:ext cx="1746967" cy="1272987"/>
          </a:xfrm>
          <a:prstGeom prst="chevron">
            <a:avLst>
              <a:gd name="adj" fmla="val 31571"/>
            </a:avLst>
          </a:prstGeom>
          <a:gradFill flip="none" rotWithShape="1">
            <a:gsLst>
              <a:gs pos="0">
                <a:srgbClr val="0799B7"/>
              </a:gs>
              <a:gs pos="100000">
                <a:srgbClr val="3B68A9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项目集成</a:t>
            </a:r>
            <a:r>
              <a:rPr lang="en-US" altLang="zh-CN" sz="120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OSS</a:t>
            </a:r>
            <a:endParaRPr lang="zh-CN" altLang="en-US" sz="1200">
              <a:solidFill>
                <a:srgbClr val="FFFF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矩形: 对角圆角 13">
            <a:extLst>
              <a:ext uri="{FF2B5EF4-FFF2-40B4-BE49-F238E27FC236}">
                <a16:creationId xmlns:a16="http://schemas.microsoft.com/office/drawing/2014/main" id="{EC50A4AE-9B5D-4C26-7DA3-2EBA69BAF51B}"/>
              </a:ext>
            </a:extLst>
          </p:cNvPr>
          <p:cNvSpPr/>
          <p:nvPr/>
        </p:nvSpPr>
        <p:spPr>
          <a:xfrm>
            <a:off x="823894" y="6128238"/>
            <a:ext cx="10698800" cy="354858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SDK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200" b="0" i="0">
                <a:solidFill>
                  <a:srgbClr val="C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</a:t>
            </a:r>
            <a:r>
              <a:rPr lang="en-US" altLang="zh-CN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oftware </a:t>
            </a:r>
            <a:r>
              <a:rPr lang="en-US" altLang="zh-CN" sz="1200" b="0" i="0">
                <a:solidFill>
                  <a:srgbClr val="C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D</a:t>
            </a:r>
            <a:r>
              <a:rPr lang="en-US" altLang="zh-CN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evelopment </a:t>
            </a:r>
            <a:r>
              <a:rPr lang="en-US" altLang="zh-CN" sz="1200" b="0" i="0">
                <a:solidFill>
                  <a:srgbClr val="C00000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K</a:t>
            </a:r>
            <a:r>
              <a:rPr lang="en-US" altLang="zh-CN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it </a:t>
            </a:r>
            <a:r>
              <a:rPr lang="zh-CN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的缩写，软件开发工具包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，包括</a:t>
            </a:r>
            <a:r>
              <a:rPr lang="zh-CN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辅助软件开发的依赖（</a:t>
            </a:r>
            <a:r>
              <a:rPr lang="en-US" altLang="zh-CN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jar</a:t>
            </a:r>
            <a:r>
              <a:rPr lang="zh-CN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包）、代码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示</a:t>
            </a:r>
            <a:r>
              <a:rPr lang="zh-CN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例等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都可以叫做</a:t>
            </a:r>
            <a:r>
              <a:rPr lang="en-US" altLang="zh-CN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SDK</a:t>
            </a:r>
            <a:r>
              <a:rPr lang="zh-CN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Fira Code" panose="020B08090500000200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: 对角圆角 14">
            <a:extLst>
              <a:ext uri="{FF2B5EF4-FFF2-40B4-BE49-F238E27FC236}">
                <a16:creationId xmlns:a16="http://schemas.microsoft.com/office/drawing/2014/main" id="{B447CDFA-3132-30FB-2311-6642405787C0}"/>
              </a:ext>
            </a:extLst>
          </p:cNvPr>
          <p:cNvSpPr/>
          <p:nvPr/>
        </p:nvSpPr>
        <p:spPr>
          <a:xfrm>
            <a:off x="823893" y="5678339"/>
            <a:ext cx="10698800" cy="354858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08000" rtlCol="0" anchor="ctr"/>
          <a:lstStyle/>
          <a:p>
            <a:pPr>
              <a:lnSpc>
                <a:spcPct val="150000"/>
              </a:lnSpc>
            </a:pPr>
            <a:r>
              <a:rPr lang="en-US" altLang="zh-CN" sz="1400" b="1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Bucket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存储空间是用户用于存储对象（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rPr>
              <a:t>Object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，就是文件）的容器，所有的对象都必须隶属于某个存储空间。</a:t>
            </a:r>
          </a:p>
        </p:txBody>
      </p:sp>
      <p:sp>
        <p:nvSpPr>
          <p:cNvPr id="2" name="文本占位符 5">
            <a:extLst>
              <a:ext uri="{FF2B5EF4-FFF2-40B4-BE49-F238E27FC236}">
                <a16:creationId xmlns:a16="http://schemas.microsoft.com/office/drawing/2014/main" id="{020E8B9A-C9FD-7006-8A52-A3280FAB5271}"/>
              </a:ext>
            </a:extLst>
          </p:cNvPr>
          <p:cNvSpPr txBox="1">
            <a:spLocks/>
          </p:cNvSpPr>
          <p:nvPr/>
        </p:nvSpPr>
        <p:spPr>
          <a:xfrm>
            <a:off x="710878" y="1624204"/>
            <a:ext cx="11343375" cy="264299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阿里云使用步骤</a:t>
            </a:r>
          </a:p>
        </p:txBody>
      </p:sp>
    </p:spTree>
    <p:extLst>
      <p:ext uri="{BB962C8B-B14F-4D97-AF65-F5344CB8AC3E}">
        <p14:creationId xmlns:p14="http://schemas.microsoft.com/office/powerpoint/2010/main" val="255278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文件存储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CN">
                <a:latin typeface="+mn-ea"/>
                <a:ea typeface="+mn-ea"/>
              </a:rPr>
              <a:t>X File Storage</a:t>
            </a:r>
            <a:r>
              <a:rPr lang="zh-CN" altLang="en-US">
                <a:latin typeface="+mn-ea"/>
                <a:ea typeface="+mn-ea"/>
              </a:rPr>
              <a:t>官网：</a:t>
            </a:r>
            <a:r>
              <a:rPr lang="en-US" altLang="zh-CN">
                <a:latin typeface="+mn-ea"/>
                <a:ea typeface="+mn-ea"/>
              </a:rPr>
              <a:t> </a:t>
            </a:r>
            <a:r>
              <a:rPr lang="en-US" altLang="zh-CN">
                <a:latin typeface="+mn-ea"/>
                <a:ea typeface="+mn-ea"/>
                <a:hlinkClick r:id="rId2"/>
              </a:rPr>
              <a:t>https://x-file-storage.xuyanwu.cn/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一行代码将文件存储到本地、</a:t>
            </a:r>
            <a:r>
              <a:rPr lang="zh-CN" altLang="en-US"/>
              <a:t>阿里云 </a:t>
            </a:r>
            <a:r>
              <a:rPr lang="en-US" altLang="zh-CN"/>
              <a:t>OSS</a:t>
            </a:r>
            <a:r>
              <a:rPr lang="zh-CN" altLang="en-US"/>
              <a:t>、华为云 </a:t>
            </a:r>
            <a:r>
              <a:rPr lang="en-US" altLang="zh-CN"/>
              <a:t>OBS</a:t>
            </a:r>
            <a:r>
              <a:rPr lang="zh-CN" altLang="en-US"/>
              <a:t>、七牛云 </a:t>
            </a:r>
            <a:r>
              <a:rPr lang="en-US" altLang="zh-CN"/>
              <a:t>Kodo</a:t>
            </a:r>
            <a:r>
              <a:rPr lang="zh-CN" altLang="en-US"/>
              <a:t>、腾讯云 </a:t>
            </a:r>
            <a:r>
              <a:rPr lang="en-US" altLang="zh-CN"/>
              <a:t>COS…..</a:t>
            </a:r>
            <a:r>
              <a:rPr lang="zh-CN" altLang="en-US"/>
              <a:t>其它兼容 </a:t>
            </a:r>
            <a:r>
              <a:rPr lang="en-US" altLang="zh-CN"/>
              <a:t>S3 </a:t>
            </a:r>
            <a:r>
              <a:rPr lang="zh-CN" altLang="en-US"/>
              <a:t>协议的存储平台</a:t>
            </a:r>
            <a:endParaRPr lang="en-US" altLang="zh-CN"/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/>
              <a:t>简化配置</a:t>
            </a: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/>
              <a:t>易于集成</a:t>
            </a: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/>
              <a:t>功能丰富</a:t>
            </a: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/>
              <a:t>开箱即用</a:t>
            </a:r>
          </a:p>
          <a:p>
            <a:pPr algn="just">
              <a:spcBef>
                <a:spcPts val="600"/>
              </a:spcBef>
            </a:pPr>
            <a:endParaRPr lang="en-US" altLang="zh-CN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D82331-9ED0-18BD-6017-733C45CFE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054" y="2715647"/>
            <a:ext cx="8022413" cy="314012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3290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设备管理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6715277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需求说明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业务场景：管理员在系统录入设备信息后，员工将负责设备（智能售货机）的投放和商品补货工作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设备管理主要涉及到三个功能模块，业务流程如下：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3ECB15F-8CC1-5F96-A204-8F1BE838E997}"/>
              </a:ext>
            </a:extLst>
          </p:cNvPr>
          <p:cNvSpPr/>
          <p:nvPr/>
        </p:nvSpPr>
        <p:spPr>
          <a:xfrm>
            <a:off x="1324060" y="4267199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后台登录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9BD980D-BAA0-8D8E-E79F-258E3D18EAEB}"/>
              </a:ext>
            </a:extLst>
          </p:cNvPr>
          <p:cNvSpPr/>
          <p:nvPr/>
        </p:nvSpPr>
        <p:spPr>
          <a:xfrm>
            <a:off x="3602605" y="4267199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新增设备类型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99DA548-C22B-4B2D-0122-482A4254B158}"/>
              </a:ext>
            </a:extLst>
          </p:cNvPr>
          <p:cNvSpPr/>
          <p:nvPr/>
        </p:nvSpPr>
        <p:spPr>
          <a:xfrm>
            <a:off x="5382243" y="4267199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新增设备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DABB403-B94C-9AAA-8EBD-ECA5372E880D}"/>
              </a:ext>
            </a:extLst>
          </p:cNvPr>
          <p:cNvSpPr/>
          <p:nvPr/>
        </p:nvSpPr>
        <p:spPr>
          <a:xfrm>
            <a:off x="7161881" y="4245474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新增货道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DE83AF1-8E42-2509-7EF7-ACA9E3FE0FFD}"/>
              </a:ext>
            </a:extLst>
          </p:cNvPr>
          <p:cNvGrpSpPr/>
          <p:nvPr/>
        </p:nvGrpSpPr>
        <p:grpSpPr>
          <a:xfrm>
            <a:off x="2900513" y="2672440"/>
            <a:ext cx="8278841" cy="3444548"/>
            <a:chOff x="2072962" y="1563947"/>
            <a:chExt cx="2510613" cy="4883152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07F12FA-80B2-BFC9-AD9B-F5882AFDF993}"/>
                </a:ext>
              </a:extLst>
            </p:cNvPr>
            <p:cNvSpPr/>
            <p:nvPr/>
          </p:nvSpPr>
          <p:spPr>
            <a:xfrm>
              <a:off x="2072962" y="1563947"/>
              <a:ext cx="2510613" cy="528129"/>
            </a:xfrm>
            <a:prstGeom prst="rect">
              <a:avLst/>
            </a:prstGeom>
            <a:solidFill>
              <a:srgbClr val="E1F7FF"/>
            </a:solidFill>
            <a:ln w="12700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rgbClr val="49504F"/>
                  </a:solidFill>
                </a:rPr>
                <a:t>点位管理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F69B4C1-585F-E525-3605-BFAF1870E5CA}"/>
                </a:ext>
              </a:extLst>
            </p:cNvPr>
            <p:cNvSpPr/>
            <p:nvPr/>
          </p:nvSpPr>
          <p:spPr>
            <a:xfrm>
              <a:off x="2072962" y="1563947"/>
              <a:ext cx="2510613" cy="4883152"/>
            </a:xfrm>
            <a:prstGeom prst="rect">
              <a:avLst/>
            </a:prstGeom>
            <a:noFill/>
            <a:ln w="12700">
              <a:solidFill>
                <a:srgbClr val="49504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EDB2B86-CDBA-4414-4374-9AC53B4FF73C}"/>
              </a:ext>
            </a:extLst>
          </p:cNvPr>
          <p:cNvGrpSpPr/>
          <p:nvPr/>
        </p:nvGrpSpPr>
        <p:grpSpPr>
          <a:xfrm>
            <a:off x="742067" y="2672440"/>
            <a:ext cx="2157473" cy="3444548"/>
            <a:chOff x="2072962" y="1563947"/>
            <a:chExt cx="2510613" cy="488315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E793404-8803-A8FA-CAE5-DE7EC0DB1D50}"/>
                </a:ext>
              </a:extLst>
            </p:cNvPr>
            <p:cNvSpPr/>
            <p:nvPr/>
          </p:nvSpPr>
          <p:spPr>
            <a:xfrm>
              <a:off x="2072962" y="1563947"/>
              <a:ext cx="2510613" cy="528129"/>
            </a:xfrm>
            <a:prstGeom prst="rect">
              <a:avLst/>
            </a:prstGeom>
            <a:solidFill>
              <a:srgbClr val="E1F7FF"/>
            </a:solidFill>
            <a:ln w="12700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rgbClr val="49504F"/>
                  </a:solidFill>
                </a:rPr>
                <a:t>登录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43642BB-6F9C-2099-6555-DBF346ED20F4}"/>
                </a:ext>
              </a:extLst>
            </p:cNvPr>
            <p:cNvSpPr/>
            <p:nvPr/>
          </p:nvSpPr>
          <p:spPr>
            <a:xfrm>
              <a:off x="2072962" y="2092075"/>
              <a:ext cx="2510613" cy="4355024"/>
            </a:xfrm>
            <a:prstGeom prst="rect">
              <a:avLst/>
            </a:prstGeom>
            <a:noFill/>
            <a:ln w="12700">
              <a:solidFill>
                <a:srgbClr val="49504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91D54D95-5857-F213-A964-B535C70D7374}"/>
              </a:ext>
            </a:extLst>
          </p:cNvPr>
          <p:cNvSpPr/>
          <p:nvPr/>
        </p:nvSpPr>
        <p:spPr>
          <a:xfrm>
            <a:off x="1445131" y="3290818"/>
            <a:ext cx="873760" cy="419288"/>
          </a:xfrm>
          <a:prstGeom prst="roundRect">
            <a:avLst>
              <a:gd name="adj" fmla="val 46134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开始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ABB9149-D41F-ED75-9E41-88A747EC6FE7}"/>
              </a:ext>
            </a:extLst>
          </p:cNvPr>
          <p:cNvCxnSpPr>
            <a:cxnSpLocks/>
          </p:cNvCxnSpPr>
          <p:nvPr/>
        </p:nvCxnSpPr>
        <p:spPr>
          <a:xfrm>
            <a:off x="1887924" y="3774599"/>
            <a:ext cx="0" cy="470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4DFF772-8963-675C-1C60-221216B0D4D9}"/>
              </a:ext>
            </a:extLst>
          </p:cNvPr>
          <p:cNvSpPr/>
          <p:nvPr/>
        </p:nvSpPr>
        <p:spPr>
          <a:xfrm>
            <a:off x="8941519" y="4289756"/>
            <a:ext cx="873760" cy="419288"/>
          </a:xfrm>
          <a:prstGeom prst="roundRect">
            <a:avLst>
              <a:gd name="adj" fmla="val 46134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结束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13887D5-68F4-25F8-6515-1F0B7A395CC6}"/>
              </a:ext>
            </a:extLst>
          </p:cNvPr>
          <p:cNvCxnSpPr>
            <a:cxnSpLocks/>
          </p:cNvCxnSpPr>
          <p:nvPr/>
        </p:nvCxnSpPr>
        <p:spPr>
          <a:xfrm>
            <a:off x="2583106" y="4593188"/>
            <a:ext cx="840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E268C6B-BEAA-1307-CAF8-571AF1B5D3E4}"/>
              </a:ext>
            </a:extLst>
          </p:cNvPr>
          <p:cNvCxnSpPr>
            <a:cxnSpLocks/>
          </p:cNvCxnSpPr>
          <p:nvPr/>
        </p:nvCxnSpPr>
        <p:spPr>
          <a:xfrm>
            <a:off x="4865799" y="4551348"/>
            <a:ext cx="397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D3198BC-BEDA-F941-0B3E-F2B33E318FC5}"/>
              </a:ext>
            </a:extLst>
          </p:cNvPr>
          <p:cNvCxnSpPr>
            <a:cxnSpLocks/>
          </p:cNvCxnSpPr>
          <p:nvPr/>
        </p:nvCxnSpPr>
        <p:spPr>
          <a:xfrm>
            <a:off x="6642048" y="4541039"/>
            <a:ext cx="397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4210096-3786-DD90-49DF-D9CBF8E913DF}"/>
              </a:ext>
            </a:extLst>
          </p:cNvPr>
          <p:cNvCxnSpPr>
            <a:cxnSpLocks/>
          </p:cNvCxnSpPr>
          <p:nvPr/>
        </p:nvCxnSpPr>
        <p:spPr>
          <a:xfrm>
            <a:off x="8449827" y="4499400"/>
            <a:ext cx="397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053C8BE4-7EAA-9980-14EB-370000AA7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94" y="2671735"/>
            <a:ext cx="7691620" cy="36041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9EF76DB-811A-0F99-6034-8B184079E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3" y="2445413"/>
            <a:ext cx="8459016" cy="419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8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  <p:bldP spid="8" grpId="0" animBg="1"/>
      <p:bldP spid="24" grpId="0" animBg="1"/>
      <p:bldP spid="2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E44511D5-6453-6A1C-8444-AC235FE17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2516757"/>
            <a:ext cx="9451216" cy="4058001"/>
          </a:xfrm>
          <a:prstGeom prst="rect">
            <a:avLst/>
          </a:prstGeom>
        </p:spPr>
      </p:pic>
      <p:sp>
        <p:nvSpPr>
          <p:cNvPr id="5" name="!!a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库表设计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5"/>
            <a:ext cx="11343375" cy="1804796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对于设备管理数据模型，下面是示意图：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0CCEBD-B982-D203-EEE2-6FDB90F51B60}"/>
              </a:ext>
            </a:extLst>
          </p:cNvPr>
          <p:cNvSpPr/>
          <p:nvPr/>
        </p:nvSpPr>
        <p:spPr>
          <a:xfrm>
            <a:off x="885999" y="2876023"/>
            <a:ext cx="2101041" cy="185251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704460-D34E-F775-5903-58A3D0DEC0FC}"/>
              </a:ext>
            </a:extLst>
          </p:cNvPr>
          <p:cNvSpPr/>
          <p:nvPr/>
        </p:nvSpPr>
        <p:spPr>
          <a:xfrm>
            <a:off x="878379" y="5218303"/>
            <a:ext cx="2160760" cy="18669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A30B84-D4CF-2A43-1BC2-3B4863BC8D39}"/>
              </a:ext>
            </a:extLst>
          </p:cNvPr>
          <p:cNvSpPr/>
          <p:nvPr/>
        </p:nvSpPr>
        <p:spPr>
          <a:xfrm>
            <a:off x="4130527" y="3431136"/>
            <a:ext cx="2596692" cy="185251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33F7A5-AD2D-E820-FB1E-9EBC230DBC1C}"/>
              </a:ext>
            </a:extLst>
          </p:cNvPr>
          <p:cNvSpPr/>
          <p:nvPr/>
        </p:nvSpPr>
        <p:spPr>
          <a:xfrm>
            <a:off x="4130527" y="4493037"/>
            <a:ext cx="2596692" cy="185251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87CB97-AC7D-3D01-7607-FC177C4B96EE}"/>
              </a:ext>
            </a:extLst>
          </p:cNvPr>
          <p:cNvSpPr/>
          <p:nvPr/>
        </p:nvSpPr>
        <p:spPr>
          <a:xfrm>
            <a:off x="4138147" y="3613497"/>
            <a:ext cx="2581452" cy="185251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39C5F7-EDB5-2568-85F9-DF5FAE0EF094}"/>
              </a:ext>
            </a:extLst>
          </p:cNvPr>
          <p:cNvSpPr/>
          <p:nvPr/>
        </p:nvSpPr>
        <p:spPr>
          <a:xfrm>
            <a:off x="4145767" y="3973830"/>
            <a:ext cx="2564015" cy="519207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4B759BE-D74C-2ED8-0E40-4249B1FF011A}"/>
              </a:ext>
            </a:extLst>
          </p:cNvPr>
          <p:cNvSpPr/>
          <p:nvPr/>
        </p:nvSpPr>
        <p:spPr>
          <a:xfrm>
            <a:off x="4130527" y="4678288"/>
            <a:ext cx="2596692" cy="185251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3B77B9E-73DE-9B35-55A0-FE32660167E1}"/>
              </a:ext>
            </a:extLst>
          </p:cNvPr>
          <p:cNvSpPr txBox="1"/>
          <p:nvPr/>
        </p:nvSpPr>
        <p:spPr>
          <a:xfrm>
            <a:off x="4509293" y="1420436"/>
            <a:ext cx="612753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400">
                <a:latin typeface="+mn-ea"/>
                <a:ea typeface="+mn-ea"/>
              </a:rPr>
              <a:t> </a:t>
            </a:r>
          </a:p>
          <a:p>
            <a:pPr algn="just">
              <a:spcBef>
                <a:spcPts val="600"/>
              </a:spcBef>
            </a:pPr>
            <a:r>
              <a:rPr lang="zh-CN" altLang="en-US" sz="1400">
                <a:latin typeface="+mn-ea"/>
              </a:rPr>
              <a:t>    数据字典：</a:t>
            </a:r>
            <a:r>
              <a:rPr lang="en-US" altLang="zh-CN" sz="1400">
                <a:latin typeface="+mn-ea"/>
              </a:rPr>
              <a:t>vm_status</a:t>
            </a:r>
            <a:r>
              <a:rPr lang="zh-CN" altLang="en-US" sz="1400">
                <a:latin typeface="+mn-ea"/>
              </a:rPr>
              <a:t>（</a:t>
            </a:r>
            <a:r>
              <a:rPr lang="en-US" altLang="zh-CN" sz="1400">
                <a:latin typeface="+mn-ea"/>
              </a:rPr>
              <a:t>0</a:t>
            </a:r>
            <a:r>
              <a:rPr lang="zh-CN" altLang="en-US" sz="1400">
                <a:latin typeface="+mn-ea"/>
              </a:rPr>
              <a:t>未投放、</a:t>
            </a:r>
            <a:r>
              <a:rPr lang="en-US" altLang="zh-CN" sz="1400">
                <a:latin typeface="+mn-ea"/>
              </a:rPr>
              <a:t>1</a:t>
            </a:r>
            <a:r>
              <a:rPr lang="zh-CN" altLang="en-US" sz="1400">
                <a:latin typeface="+mn-ea"/>
              </a:rPr>
              <a:t>运营、</a:t>
            </a:r>
            <a:r>
              <a:rPr lang="en-US" altLang="zh-CN" sz="1400">
                <a:latin typeface="+mn-ea"/>
              </a:rPr>
              <a:t>3</a:t>
            </a:r>
            <a:r>
              <a:rPr lang="zh-CN" altLang="en-US" sz="1400">
                <a:latin typeface="+mn-ea"/>
              </a:rPr>
              <a:t>撤机）</a:t>
            </a:r>
            <a:endParaRPr lang="en-US" altLang="zh-CN" sz="1400">
              <a:latin typeface="+mn-ea"/>
            </a:endParaRPr>
          </a:p>
          <a:p>
            <a:pPr algn="just">
              <a:spcBef>
                <a:spcPts val="600"/>
              </a:spcBef>
            </a:pPr>
            <a:r>
              <a:rPr lang="en-US" altLang="zh-CN" sz="1400">
                <a:latin typeface="+mn-ea"/>
                <a:ea typeface="+mn-ea"/>
              </a:rPr>
              <a:t>    </a:t>
            </a:r>
            <a:r>
              <a:rPr lang="zh-CN" altLang="en-US" sz="1400">
                <a:latin typeface="+mn-ea"/>
                <a:ea typeface="+mn-ea"/>
              </a:rPr>
              <a:t>冗余字段：</a:t>
            </a:r>
            <a:r>
              <a:rPr lang="en-US" altLang="zh-CN" sz="1400">
                <a:latin typeface="+mn-ea"/>
                <a:ea typeface="+mn-ea"/>
              </a:rPr>
              <a:t>addr</a:t>
            </a:r>
            <a:r>
              <a:rPr lang="zh-CN" altLang="en-US" sz="1400">
                <a:latin typeface="+mn-ea"/>
                <a:ea typeface="+mn-ea"/>
              </a:rPr>
              <a:t>、</a:t>
            </a:r>
            <a:r>
              <a:rPr lang="en-US" altLang="zh-CN" sz="1400">
                <a:latin typeface="+mn-ea"/>
                <a:ea typeface="+mn-ea"/>
              </a:rPr>
              <a:t>business_type</a:t>
            </a:r>
            <a:r>
              <a:rPr lang="zh-CN" altLang="en-US" sz="1400">
                <a:latin typeface="+mn-ea"/>
                <a:ea typeface="+mn-ea"/>
              </a:rPr>
              <a:t>、</a:t>
            </a:r>
            <a:r>
              <a:rPr lang="en-US" altLang="zh-CN" sz="1400">
                <a:latin typeface="+mn-ea"/>
                <a:ea typeface="+mn-ea"/>
              </a:rPr>
              <a:t>region_id</a:t>
            </a:r>
            <a:r>
              <a:rPr lang="zh-CN" altLang="en-US" sz="1400">
                <a:latin typeface="+mn-ea"/>
                <a:ea typeface="+mn-ea"/>
              </a:rPr>
              <a:t>、</a:t>
            </a:r>
            <a:r>
              <a:rPr lang="en-US" altLang="zh-CN" sz="1400">
                <a:latin typeface="+mn-ea"/>
                <a:ea typeface="+mn-ea"/>
              </a:rPr>
              <a:t>partner_id</a:t>
            </a:r>
            <a:endParaRPr lang="zh-CN" altLang="en-US" sz="140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A296D82-CC99-6507-55B2-63913C8DCB77}"/>
              </a:ext>
            </a:extLst>
          </p:cNvPr>
          <p:cNvSpPr/>
          <p:nvPr/>
        </p:nvSpPr>
        <p:spPr>
          <a:xfrm>
            <a:off x="4130527" y="2876023"/>
            <a:ext cx="2596692" cy="185251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A90339-114A-25A5-B3D4-708403831A0E}"/>
              </a:ext>
            </a:extLst>
          </p:cNvPr>
          <p:cNvSpPr/>
          <p:nvPr/>
        </p:nvSpPr>
        <p:spPr>
          <a:xfrm>
            <a:off x="7868137" y="3437853"/>
            <a:ext cx="2327423" cy="201707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682FEA1-B390-5EB7-A5F2-B26D4908D9A1}"/>
              </a:ext>
            </a:extLst>
          </p:cNvPr>
          <p:cNvSpPr/>
          <p:nvPr/>
        </p:nvSpPr>
        <p:spPr>
          <a:xfrm>
            <a:off x="885999" y="3225352"/>
            <a:ext cx="2101041" cy="748478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714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8" grpId="0" animBg="1"/>
      <p:bldP spid="9" grpId="0" animBg="1"/>
      <p:bldP spid="10" grpId="0" animBg="1"/>
      <p:bldP spid="22" grpId="0" animBg="1"/>
      <p:bldP spid="23" grpId="0" animBg="1"/>
      <p:bldP spid="2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B5AFBA-CD37-D342-FB33-23369C6D4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0158" y="874395"/>
            <a:ext cx="5973761" cy="4256405"/>
          </a:xfrm>
        </p:spPr>
        <p:txBody>
          <a:bodyPr/>
          <a:lstStyle/>
          <a:p>
            <a:r>
              <a:rPr lang="zh-CN" altLang="en-US"/>
              <a:t>生成基础代码</a:t>
            </a:r>
            <a:endParaRPr lang="en-US" altLang="zh-CN"/>
          </a:p>
          <a:p>
            <a:r>
              <a:rPr lang="zh-CN" altLang="en-US"/>
              <a:t>设备类型改造</a:t>
            </a:r>
            <a:endParaRPr lang="en-US" altLang="zh-CN"/>
          </a:p>
          <a:p>
            <a:r>
              <a:rPr lang="zh-CN" altLang="en-US"/>
              <a:t>设备管理改造</a:t>
            </a:r>
            <a:endParaRPr lang="en-US" altLang="zh-CN"/>
          </a:p>
          <a:p>
            <a:r>
              <a:rPr lang="zh-CN" altLang="en-US"/>
              <a:t>设备状态改造</a:t>
            </a:r>
            <a:endParaRPr lang="en-US" altLang="zh-CN"/>
          </a:p>
          <a:p>
            <a:r>
              <a:rPr lang="zh-CN" altLang="en-US"/>
              <a:t>点位查看详情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5390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2720" y="271303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设备管理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" name="!!a">
            <a:extLst>
              <a:ext uri="{FF2B5EF4-FFF2-40B4-BE49-F238E27FC236}">
                <a16:creationId xmlns:a16="http://schemas.microsoft.com/office/drawing/2014/main" id="{9C68CAEF-7493-241A-F71E-81F83BF9B352}"/>
              </a:ext>
            </a:extLst>
          </p:cNvPr>
          <p:cNvSpPr txBox="1">
            <a:spLocks/>
          </p:cNvSpPr>
          <p:nvPr/>
        </p:nvSpPr>
        <p:spPr>
          <a:xfrm>
            <a:off x="5252720" y="338423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生成基础代码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DFA1B46C-9D79-762C-DAA2-AB74B643BB1D}"/>
              </a:ext>
            </a:extLst>
          </p:cNvPr>
          <p:cNvSpPr txBox="1">
            <a:spLocks/>
          </p:cNvSpPr>
          <p:nvPr/>
        </p:nvSpPr>
        <p:spPr>
          <a:xfrm>
            <a:off x="5252720" y="3811337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设备类型改造</a:t>
            </a:r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FC15D3FF-A9AA-C1EA-2A52-3112AEE69B7C}"/>
              </a:ext>
            </a:extLst>
          </p:cNvPr>
          <p:cNvSpPr txBox="1">
            <a:spLocks/>
          </p:cNvSpPr>
          <p:nvPr/>
        </p:nvSpPr>
        <p:spPr>
          <a:xfrm>
            <a:off x="5252720" y="423844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设备管理改造</a:t>
            </a: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68723D2E-42FF-6FD1-93D3-D71E5E0041FD}"/>
              </a:ext>
            </a:extLst>
          </p:cNvPr>
          <p:cNvSpPr txBox="1">
            <a:spLocks/>
          </p:cNvSpPr>
          <p:nvPr/>
        </p:nvSpPr>
        <p:spPr>
          <a:xfrm>
            <a:off x="5252720" y="4665547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设备状态改造</a:t>
            </a: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4A9598EB-D766-154F-5370-07D6FE632C9F}"/>
              </a:ext>
            </a:extLst>
          </p:cNvPr>
          <p:cNvSpPr txBox="1">
            <a:spLocks/>
          </p:cNvSpPr>
          <p:nvPr/>
        </p:nvSpPr>
        <p:spPr>
          <a:xfrm>
            <a:off x="5252720" y="509265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点位查看详情</a:t>
            </a:r>
          </a:p>
        </p:txBody>
      </p:sp>
    </p:spTree>
    <p:extLst>
      <p:ext uri="{BB962C8B-B14F-4D97-AF65-F5344CB8AC3E}">
        <p14:creationId xmlns:p14="http://schemas.microsoft.com/office/powerpoint/2010/main" val="1686794430"/>
      </p:ext>
    </p:extLst>
  </p:cSld>
  <p:clrMapOvr>
    <a:masterClrMapping/>
  </p:clrMapOvr>
  <p:transition spd="slow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使用若依代码生成器，生成设备类型、设备、货道前后端基础代码，并导入到项目中：</a:t>
            </a:r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66FDB101-755F-2CB5-4299-B05D063EC0A7}"/>
              </a:ext>
            </a:extLst>
          </p:cNvPr>
          <p:cNvSpPr txBox="1">
            <a:spLocks/>
          </p:cNvSpPr>
          <p:nvPr/>
        </p:nvSpPr>
        <p:spPr>
          <a:xfrm>
            <a:off x="710878" y="942193"/>
            <a:ext cx="5973761" cy="637267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生成基础代码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BB23C3-30E6-B07E-8FCB-C0C8A8CBF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40" y="2401960"/>
            <a:ext cx="10541319" cy="2994183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4554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产品原型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 noRot="1" noMove="1" noResize="1" noEditPoints="1" noAdjustHandles="1" noChangeArrowheads="1" noChangeShapeType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帝可得项目点击链接立即查看 </a:t>
            </a:r>
            <a:r>
              <a:rPr lang="en-US" altLang="zh-CN">
                <a:latin typeface="Consolas" panose="020B0609020204030204" pitchFamily="49" charset="0"/>
                <a:hlinkClick r:id="rId2"/>
              </a:rPr>
              <a:t>https://codesign.qq.com/s/426304924036117</a:t>
            </a:r>
            <a:endParaRPr lang="en-US" altLang="zh-CN">
              <a:latin typeface="Consolas" panose="020B0609020204030204" pitchFamily="49" charset="0"/>
            </a:endParaRPr>
          </a:p>
          <a:p>
            <a:pPr algn="just">
              <a:spcBef>
                <a:spcPts val="600"/>
              </a:spcBef>
            </a:pP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5C145F-7878-7CB1-66A2-0E6CF9D36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18" y="2327525"/>
            <a:ext cx="9036269" cy="4088912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3830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生成基础代码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使用若依代码生成器，生成设备类型、设备、货道前后端基础代码，并导入到项目中：</a:t>
            </a: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创建目录菜单</a:t>
            </a:r>
            <a:endParaRPr lang="en-US" altLang="zh-CN">
              <a:latin typeface="+mn-ea"/>
              <a:ea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添加数据字典</a:t>
            </a:r>
            <a:endParaRPr lang="en-US" altLang="zh-CN">
              <a:latin typeface="+mn-ea"/>
              <a:ea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配置代码生成信息</a:t>
            </a:r>
            <a:endParaRPr lang="en-US" altLang="zh-CN">
              <a:latin typeface="+mn-ea"/>
              <a:ea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下载代码并导入项目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CD338E-04F8-2C60-230A-E563CF9F7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01" y="5233796"/>
            <a:ext cx="4894740" cy="1390314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456384-9BDE-9C2D-DD64-1CD60DD58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853" y="2312988"/>
            <a:ext cx="2051507" cy="43234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B11CB27-E668-69A3-C79B-08FE67B32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380" y="2312988"/>
            <a:ext cx="4894740" cy="328534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6923498-2688-5FCC-D447-EA97BDBD3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853" y="2312988"/>
            <a:ext cx="2745812" cy="48935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CE9E110-5B2A-2CD3-5647-1DA9203A9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3" y="2312988"/>
            <a:ext cx="4333875" cy="19526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3423EA8-B08A-96F6-9B72-DA08E8456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7853" y="2312988"/>
            <a:ext cx="6257925" cy="13620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D9CB461-49C1-D435-0AAD-D7B685E9E8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7853" y="2312988"/>
            <a:ext cx="3114675" cy="14097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DD5F99A-8188-2C63-103F-84F11BB4D9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7882" y="3234477"/>
            <a:ext cx="890990" cy="69117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F98ED70-227A-9A5A-03DB-672EBD184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6937" y="2241550"/>
            <a:ext cx="1092880" cy="88814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26818B9-790F-E137-8709-99A0F71B9F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1222" y="4055239"/>
            <a:ext cx="2127020" cy="100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9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3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3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5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6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6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7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7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2720" y="271303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设备管理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9C68CAEF-7493-241A-F71E-81F83BF9B352}"/>
              </a:ext>
            </a:extLst>
          </p:cNvPr>
          <p:cNvSpPr txBox="1">
            <a:spLocks/>
          </p:cNvSpPr>
          <p:nvPr/>
        </p:nvSpPr>
        <p:spPr>
          <a:xfrm>
            <a:off x="5252720" y="338423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生成基础代码</a:t>
            </a:r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DFA1B46C-9D79-762C-DAA2-AB74B643BB1D}"/>
              </a:ext>
            </a:extLst>
          </p:cNvPr>
          <p:cNvSpPr txBox="1">
            <a:spLocks/>
          </p:cNvSpPr>
          <p:nvPr/>
        </p:nvSpPr>
        <p:spPr>
          <a:xfrm>
            <a:off x="5252720" y="3811337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设备类型改造</a:t>
            </a:r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FC15D3FF-A9AA-C1EA-2A52-3112AEE69B7C}"/>
              </a:ext>
            </a:extLst>
          </p:cNvPr>
          <p:cNvSpPr txBox="1">
            <a:spLocks/>
          </p:cNvSpPr>
          <p:nvPr/>
        </p:nvSpPr>
        <p:spPr>
          <a:xfrm>
            <a:off x="5252720" y="423844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设备管理改造</a:t>
            </a: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68723D2E-42FF-6FD1-93D3-D71E5E0041FD}"/>
              </a:ext>
            </a:extLst>
          </p:cNvPr>
          <p:cNvSpPr txBox="1">
            <a:spLocks/>
          </p:cNvSpPr>
          <p:nvPr/>
        </p:nvSpPr>
        <p:spPr>
          <a:xfrm>
            <a:off x="5252720" y="4665547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设备状态改造</a:t>
            </a: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4A9598EB-D766-154F-5370-07D6FE632C9F}"/>
              </a:ext>
            </a:extLst>
          </p:cNvPr>
          <p:cNvSpPr txBox="1">
            <a:spLocks/>
          </p:cNvSpPr>
          <p:nvPr/>
        </p:nvSpPr>
        <p:spPr>
          <a:xfrm>
            <a:off x="5252720" y="509265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点位查看详情</a:t>
            </a:r>
          </a:p>
        </p:txBody>
      </p:sp>
    </p:spTree>
    <p:extLst>
      <p:ext uri="{BB962C8B-B14F-4D97-AF65-F5344CB8AC3E}">
        <p14:creationId xmlns:p14="http://schemas.microsoft.com/office/powerpoint/2010/main" val="2252960102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设备类型改造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参考页面原型，完成基础布局展示改造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9ED406-6566-D16F-DC03-E1416AD1C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73" y="2343468"/>
            <a:ext cx="10498247" cy="363437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64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2720" y="271303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设备管理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9C68CAEF-7493-241A-F71E-81F83BF9B352}"/>
              </a:ext>
            </a:extLst>
          </p:cNvPr>
          <p:cNvSpPr txBox="1">
            <a:spLocks/>
          </p:cNvSpPr>
          <p:nvPr/>
        </p:nvSpPr>
        <p:spPr>
          <a:xfrm>
            <a:off x="5252720" y="338423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生成基础代码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DFA1B46C-9D79-762C-DAA2-AB74B643BB1D}"/>
              </a:ext>
            </a:extLst>
          </p:cNvPr>
          <p:cNvSpPr txBox="1">
            <a:spLocks/>
          </p:cNvSpPr>
          <p:nvPr/>
        </p:nvSpPr>
        <p:spPr>
          <a:xfrm>
            <a:off x="5252720" y="3811337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设备类型改造</a:t>
            </a:r>
          </a:p>
        </p:txBody>
      </p:sp>
      <p:sp>
        <p:nvSpPr>
          <p:cNvPr id="9" name="!!a">
            <a:extLst>
              <a:ext uri="{FF2B5EF4-FFF2-40B4-BE49-F238E27FC236}">
                <a16:creationId xmlns:a16="http://schemas.microsoft.com/office/drawing/2014/main" id="{FC15D3FF-A9AA-C1EA-2A52-3112AEE69B7C}"/>
              </a:ext>
            </a:extLst>
          </p:cNvPr>
          <p:cNvSpPr txBox="1">
            <a:spLocks/>
          </p:cNvSpPr>
          <p:nvPr/>
        </p:nvSpPr>
        <p:spPr>
          <a:xfrm>
            <a:off x="5252720" y="423844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设备管理改造</a:t>
            </a: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68723D2E-42FF-6FD1-93D3-D71E5E0041FD}"/>
              </a:ext>
            </a:extLst>
          </p:cNvPr>
          <p:cNvSpPr txBox="1">
            <a:spLocks/>
          </p:cNvSpPr>
          <p:nvPr/>
        </p:nvSpPr>
        <p:spPr>
          <a:xfrm>
            <a:off x="5252720" y="4665547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设备状态改造</a:t>
            </a: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4A9598EB-D766-154F-5370-07D6FE632C9F}"/>
              </a:ext>
            </a:extLst>
          </p:cNvPr>
          <p:cNvSpPr txBox="1">
            <a:spLocks/>
          </p:cNvSpPr>
          <p:nvPr/>
        </p:nvSpPr>
        <p:spPr>
          <a:xfrm>
            <a:off x="5252720" y="509265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点位查看详情</a:t>
            </a:r>
          </a:p>
        </p:txBody>
      </p:sp>
    </p:spTree>
    <p:extLst>
      <p:ext uri="{BB962C8B-B14F-4D97-AF65-F5344CB8AC3E}">
        <p14:creationId xmlns:p14="http://schemas.microsoft.com/office/powerpoint/2010/main" val="3533152919"/>
      </p:ext>
    </p:extLst>
  </p:cSld>
  <p:clrMapOvr>
    <a:masterClrMapping/>
  </p:clrMapOvr>
  <p:transition spd="slow">
    <p:push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设备管理改造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参考页面原型，完成基础布局展示改造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57E7E3-8F96-7339-DF06-0B471B8A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96" y="2312988"/>
            <a:ext cx="10436608" cy="3707866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8077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设备管理改造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新增设备时，补充设备表其他字段信息，还需要根据售货机类型创建所属货道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0FB9BC-9FE0-E691-8DB0-AEAB8B0D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78" y="2354706"/>
            <a:ext cx="4669879" cy="2365462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4C180B6-1D05-AB73-17BA-DE9DB2A9C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631" y="2354706"/>
            <a:ext cx="4981247" cy="296398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3313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E44511D5-6453-6A1C-8444-AC235FE17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2516757"/>
            <a:ext cx="9451216" cy="4058001"/>
          </a:xfrm>
          <a:prstGeom prst="rect">
            <a:avLst/>
          </a:prstGeom>
        </p:spPr>
      </p:pic>
      <p:sp>
        <p:nvSpPr>
          <p:cNvPr id="5" name="!!a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设备管理改造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5"/>
            <a:ext cx="11343375" cy="1804796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新增设备时，根据点位补充冗余字段信息，还需要根据售货机类型创建所属货道</a:t>
            </a:r>
            <a:endParaRPr lang="en-US" altLang="zh-CN"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87CB97-AC7D-3D01-7607-FC177C4B96EE}"/>
              </a:ext>
            </a:extLst>
          </p:cNvPr>
          <p:cNvSpPr/>
          <p:nvPr/>
        </p:nvSpPr>
        <p:spPr>
          <a:xfrm>
            <a:off x="4138147" y="3613497"/>
            <a:ext cx="2581452" cy="185251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39C5F7-EDB5-2568-85F9-DF5FAE0EF094}"/>
              </a:ext>
            </a:extLst>
          </p:cNvPr>
          <p:cNvSpPr/>
          <p:nvPr/>
        </p:nvSpPr>
        <p:spPr>
          <a:xfrm>
            <a:off x="4145767" y="3973830"/>
            <a:ext cx="2564015" cy="519207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4B759BE-D74C-2ED8-0E40-4249B1FF011A}"/>
              </a:ext>
            </a:extLst>
          </p:cNvPr>
          <p:cNvSpPr/>
          <p:nvPr/>
        </p:nvSpPr>
        <p:spPr>
          <a:xfrm>
            <a:off x="4130527" y="4678288"/>
            <a:ext cx="2596692" cy="185251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A90339-114A-25A5-B3D4-708403831A0E}"/>
              </a:ext>
            </a:extLst>
          </p:cNvPr>
          <p:cNvSpPr/>
          <p:nvPr/>
        </p:nvSpPr>
        <p:spPr>
          <a:xfrm>
            <a:off x="7868137" y="3455692"/>
            <a:ext cx="2327423" cy="157806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682FEA1-B390-5EB7-A5F2-B26D4908D9A1}"/>
              </a:ext>
            </a:extLst>
          </p:cNvPr>
          <p:cNvSpPr/>
          <p:nvPr/>
        </p:nvSpPr>
        <p:spPr>
          <a:xfrm>
            <a:off x="885999" y="3225352"/>
            <a:ext cx="2101041" cy="748478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8DF0605-AB1A-33EE-2653-1E2659B4383C}"/>
              </a:ext>
            </a:extLst>
          </p:cNvPr>
          <p:cNvSpPr/>
          <p:nvPr/>
        </p:nvSpPr>
        <p:spPr>
          <a:xfrm>
            <a:off x="4130527" y="3067188"/>
            <a:ext cx="2596692" cy="185251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FD71C66-7531-9C83-FEB8-2C5C886F36E8}"/>
              </a:ext>
            </a:extLst>
          </p:cNvPr>
          <p:cNvCxnSpPr/>
          <p:nvPr/>
        </p:nvCxnSpPr>
        <p:spPr>
          <a:xfrm>
            <a:off x="4145766" y="2962656"/>
            <a:ext cx="2520000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2BF6E39-6814-861A-0304-3F1F79A85798}"/>
              </a:ext>
            </a:extLst>
          </p:cNvPr>
          <p:cNvSpPr/>
          <p:nvPr/>
        </p:nvSpPr>
        <p:spPr>
          <a:xfrm>
            <a:off x="4138147" y="3264344"/>
            <a:ext cx="2596692" cy="185251"/>
          </a:xfrm>
          <a:prstGeom prst="rect">
            <a:avLst/>
          </a:prstGeom>
          <a:solidFill>
            <a:schemeClr val="accent4">
              <a:lumMod val="75000"/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514CDF-A214-A64E-BE2E-20B65F5BB145}"/>
              </a:ext>
            </a:extLst>
          </p:cNvPr>
          <p:cNvSpPr/>
          <p:nvPr/>
        </p:nvSpPr>
        <p:spPr>
          <a:xfrm>
            <a:off x="892095" y="6306248"/>
            <a:ext cx="2149809" cy="167704"/>
          </a:xfrm>
          <a:prstGeom prst="rect">
            <a:avLst/>
          </a:prstGeom>
          <a:solidFill>
            <a:schemeClr val="accent4">
              <a:lumMod val="75000"/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D028C9B-7DC2-C874-4026-A744C198B423}"/>
              </a:ext>
            </a:extLst>
          </p:cNvPr>
          <p:cNvCxnSpPr/>
          <p:nvPr/>
        </p:nvCxnSpPr>
        <p:spPr>
          <a:xfrm>
            <a:off x="4217005" y="4578096"/>
            <a:ext cx="2492777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DBCB694-F682-E29A-CF8E-01FB2C197EA0}"/>
              </a:ext>
            </a:extLst>
          </p:cNvPr>
          <p:cNvCxnSpPr/>
          <p:nvPr/>
        </p:nvCxnSpPr>
        <p:spPr>
          <a:xfrm>
            <a:off x="4217005" y="3535680"/>
            <a:ext cx="2492777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739A465-577E-1D9F-FF71-7466D87AF569}"/>
              </a:ext>
            </a:extLst>
          </p:cNvPr>
          <p:cNvCxnSpPr/>
          <p:nvPr/>
        </p:nvCxnSpPr>
        <p:spPr>
          <a:xfrm>
            <a:off x="4145767" y="4962144"/>
            <a:ext cx="2492777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E4B6115-F14A-6AE6-FB3F-6E3DAD36B791}"/>
              </a:ext>
            </a:extLst>
          </p:cNvPr>
          <p:cNvCxnSpPr/>
          <p:nvPr/>
        </p:nvCxnSpPr>
        <p:spPr>
          <a:xfrm>
            <a:off x="4145767" y="5132832"/>
            <a:ext cx="2492777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F2415F7-0F0B-800A-8398-EF13D6E3374B}"/>
              </a:ext>
            </a:extLst>
          </p:cNvPr>
          <p:cNvCxnSpPr/>
          <p:nvPr/>
        </p:nvCxnSpPr>
        <p:spPr>
          <a:xfrm>
            <a:off x="4130527" y="5291328"/>
            <a:ext cx="2492777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5DE5909-0038-9B19-00E2-F27D96E285F5}"/>
              </a:ext>
            </a:extLst>
          </p:cNvPr>
          <p:cNvCxnSpPr/>
          <p:nvPr/>
        </p:nvCxnSpPr>
        <p:spPr>
          <a:xfrm>
            <a:off x="4130527" y="5474208"/>
            <a:ext cx="2492777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56F29002-5D6A-AFFC-FB8A-951371D1E660}"/>
              </a:ext>
            </a:extLst>
          </p:cNvPr>
          <p:cNvCxnSpPr/>
          <p:nvPr/>
        </p:nvCxnSpPr>
        <p:spPr>
          <a:xfrm>
            <a:off x="4145767" y="5657088"/>
            <a:ext cx="2492777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E262404-101B-45C2-EC81-D8EF848FF276}"/>
              </a:ext>
            </a:extLst>
          </p:cNvPr>
          <p:cNvCxnSpPr/>
          <p:nvPr/>
        </p:nvCxnSpPr>
        <p:spPr>
          <a:xfrm>
            <a:off x="4217005" y="3889248"/>
            <a:ext cx="2492777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9882798-C3E7-9B12-D31E-0D7286F9FCAC}"/>
              </a:ext>
            </a:extLst>
          </p:cNvPr>
          <p:cNvSpPr/>
          <p:nvPr/>
        </p:nvSpPr>
        <p:spPr>
          <a:xfrm>
            <a:off x="7868137" y="3097575"/>
            <a:ext cx="2327423" cy="185251"/>
          </a:xfrm>
          <a:prstGeom prst="rect">
            <a:avLst/>
          </a:prstGeom>
          <a:solidFill>
            <a:schemeClr val="accent4">
              <a:lumMod val="75000"/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3B4A6C2-BE13-40FE-4396-B8020A9B73A3}"/>
              </a:ext>
            </a:extLst>
          </p:cNvPr>
          <p:cNvSpPr/>
          <p:nvPr/>
        </p:nvSpPr>
        <p:spPr>
          <a:xfrm>
            <a:off x="7868137" y="3628750"/>
            <a:ext cx="2327423" cy="157806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12DA42C-D068-FE74-E187-CD8426600C22}"/>
              </a:ext>
            </a:extLst>
          </p:cNvPr>
          <p:cNvSpPr/>
          <p:nvPr/>
        </p:nvSpPr>
        <p:spPr>
          <a:xfrm>
            <a:off x="7868136" y="3805977"/>
            <a:ext cx="2327423" cy="185251"/>
          </a:xfrm>
          <a:prstGeom prst="rect">
            <a:avLst/>
          </a:prstGeom>
          <a:solidFill>
            <a:schemeClr val="accent4">
              <a:lumMod val="75000"/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F088208-7BF7-8707-01ED-DDA6EC8BB139}"/>
              </a:ext>
            </a:extLst>
          </p:cNvPr>
          <p:cNvCxnSpPr>
            <a:cxnSpLocks/>
          </p:cNvCxnSpPr>
          <p:nvPr/>
        </p:nvCxnSpPr>
        <p:spPr>
          <a:xfrm>
            <a:off x="7874232" y="3017520"/>
            <a:ext cx="2327423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A8FB6725-B3FC-AE48-8A3F-5E273EEB0424}"/>
              </a:ext>
            </a:extLst>
          </p:cNvPr>
          <p:cNvCxnSpPr>
            <a:cxnSpLocks/>
          </p:cNvCxnSpPr>
          <p:nvPr/>
        </p:nvCxnSpPr>
        <p:spPr>
          <a:xfrm>
            <a:off x="7868135" y="3356969"/>
            <a:ext cx="2327423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F87969E-6CE7-7A88-7784-4CC98F7A68C8}"/>
              </a:ext>
            </a:extLst>
          </p:cNvPr>
          <p:cNvCxnSpPr>
            <a:cxnSpLocks/>
          </p:cNvCxnSpPr>
          <p:nvPr/>
        </p:nvCxnSpPr>
        <p:spPr>
          <a:xfrm>
            <a:off x="7868135" y="4088489"/>
            <a:ext cx="2327423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5DE44C6-A513-5B47-68D6-E09245D423D8}"/>
              </a:ext>
            </a:extLst>
          </p:cNvPr>
          <p:cNvCxnSpPr>
            <a:cxnSpLocks/>
          </p:cNvCxnSpPr>
          <p:nvPr/>
        </p:nvCxnSpPr>
        <p:spPr>
          <a:xfrm>
            <a:off x="7874231" y="4283561"/>
            <a:ext cx="2327423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AB93C4AC-DE95-A255-3605-6E9A515ADFC1}"/>
              </a:ext>
            </a:extLst>
          </p:cNvPr>
          <p:cNvSpPr/>
          <p:nvPr/>
        </p:nvSpPr>
        <p:spPr>
          <a:xfrm>
            <a:off x="892095" y="5946584"/>
            <a:ext cx="2149809" cy="167704"/>
          </a:xfrm>
          <a:prstGeom prst="rect">
            <a:avLst/>
          </a:prstGeom>
          <a:solidFill>
            <a:schemeClr val="accent4">
              <a:lumMod val="75000"/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1D71D5E-160B-9C99-4481-C4649B1FBE65}"/>
              </a:ext>
            </a:extLst>
          </p:cNvPr>
          <p:cNvSpPr/>
          <p:nvPr/>
        </p:nvSpPr>
        <p:spPr>
          <a:xfrm>
            <a:off x="892095" y="6123225"/>
            <a:ext cx="2149809" cy="167704"/>
          </a:xfrm>
          <a:prstGeom prst="rect">
            <a:avLst/>
          </a:prstGeom>
          <a:solidFill>
            <a:schemeClr val="accent4">
              <a:lumMod val="75000"/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973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3" grpId="0" animBg="1"/>
      <p:bldP spid="24" grpId="0" animBg="1"/>
      <p:bldP spid="3" grpId="0" animBg="1"/>
      <p:bldP spid="15" grpId="0" animBg="1"/>
      <p:bldP spid="16" grpId="0" animBg="1"/>
      <p:bldP spid="31" grpId="0" animBg="1"/>
      <p:bldP spid="32" grpId="0" animBg="1"/>
      <p:bldP spid="33" grpId="0" animBg="1"/>
      <p:bldP spid="39" grpId="0" animBg="1"/>
      <p:bldP spid="4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设备管理改造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修改设备时，根据点位同步更新冗余字段信息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2BC558-F901-3ED2-BB07-E8D99DEEE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16" y="2312988"/>
            <a:ext cx="4201353" cy="427774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B4B2202-4E35-12F1-76D9-5CA454467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486" y="2409824"/>
            <a:ext cx="6229350" cy="37147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D4236F7-EE14-3B23-B952-88FC2F9FEDD3}"/>
              </a:ext>
            </a:extLst>
          </p:cNvPr>
          <p:cNvSpPr/>
          <p:nvPr/>
        </p:nvSpPr>
        <p:spPr>
          <a:xfrm>
            <a:off x="8882244" y="3926345"/>
            <a:ext cx="2564015" cy="519207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8AD98B-D0FE-41A1-160C-649FD76F7728}"/>
              </a:ext>
            </a:extLst>
          </p:cNvPr>
          <p:cNvSpPr/>
          <p:nvPr/>
        </p:nvSpPr>
        <p:spPr>
          <a:xfrm>
            <a:off x="5622476" y="3177867"/>
            <a:ext cx="2101041" cy="748478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D6045D6-C000-DDFB-C210-462A455E48C1}"/>
              </a:ext>
            </a:extLst>
          </p:cNvPr>
          <p:cNvCxnSpPr/>
          <p:nvPr/>
        </p:nvCxnSpPr>
        <p:spPr>
          <a:xfrm>
            <a:off x="8932462" y="3456665"/>
            <a:ext cx="2492777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0B76481-5396-72BE-98BB-6D7D54952806}"/>
              </a:ext>
            </a:extLst>
          </p:cNvPr>
          <p:cNvSpPr/>
          <p:nvPr/>
        </p:nvSpPr>
        <p:spPr>
          <a:xfrm>
            <a:off x="8882244" y="3552106"/>
            <a:ext cx="2581452" cy="185251"/>
          </a:xfrm>
          <a:prstGeom prst="rect">
            <a:avLst/>
          </a:prstGeom>
          <a:solidFill>
            <a:srgbClr val="2FC141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51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2720" y="271303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设备管理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9C68CAEF-7493-241A-F71E-81F83BF9B352}"/>
              </a:ext>
            </a:extLst>
          </p:cNvPr>
          <p:cNvSpPr txBox="1">
            <a:spLocks/>
          </p:cNvSpPr>
          <p:nvPr/>
        </p:nvSpPr>
        <p:spPr>
          <a:xfrm>
            <a:off x="5252720" y="338423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生成基础代码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DFA1B46C-9D79-762C-DAA2-AB74B643BB1D}"/>
              </a:ext>
            </a:extLst>
          </p:cNvPr>
          <p:cNvSpPr txBox="1">
            <a:spLocks/>
          </p:cNvSpPr>
          <p:nvPr/>
        </p:nvSpPr>
        <p:spPr>
          <a:xfrm>
            <a:off x="5252720" y="3811337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设备类型改造</a:t>
            </a:r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FC15D3FF-A9AA-C1EA-2A52-3112AEE69B7C}"/>
              </a:ext>
            </a:extLst>
          </p:cNvPr>
          <p:cNvSpPr txBox="1">
            <a:spLocks/>
          </p:cNvSpPr>
          <p:nvPr/>
        </p:nvSpPr>
        <p:spPr>
          <a:xfrm>
            <a:off x="5252720" y="423844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设备管理改造</a:t>
            </a:r>
          </a:p>
        </p:txBody>
      </p:sp>
      <p:sp>
        <p:nvSpPr>
          <p:cNvPr id="10" name="!!a">
            <a:extLst>
              <a:ext uri="{FF2B5EF4-FFF2-40B4-BE49-F238E27FC236}">
                <a16:creationId xmlns:a16="http://schemas.microsoft.com/office/drawing/2014/main" id="{68723D2E-42FF-6FD1-93D3-D71E5E0041FD}"/>
              </a:ext>
            </a:extLst>
          </p:cNvPr>
          <p:cNvSpPr txBox="1">
            <a:spLocks/>
          </p:cNvSpPr>
          <p:nvPr/>
        </p:nvSpPr>
        <p:spPr>
          <a:xfrm>
            <a:off x="5252720" y="4665547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设备状态改造</a:t>
            </a:r>
          </a:p>
        </p:txBody>
      </p:sp>
      <p:sp>
        <p:nvSpPr>
          <p:cNvPr id="11" name="文本占位符 4">
            <a:extLst>
              <a:ext uri="{FF2B5EF4-FFF2-40B4-BE49-F238E27FC236}">
                <a16:creationId xmlns:a16="http://schemas.microsoft.com/office/drawing/2014/main" id="{4A9598EB-D766-154F-5370-07D6FE632C9F}"/>
              </a:ext>
            </a:extLst>
          </p:cNvPr>
          <p:cNvSpPr txBox="1">
            <a:spLocks/>
          </p:cNvSpPr>
          <p:nvPr/>
        </p:nvSpPr>
        <p:spPr>
          <a:xfrm>
            <a:off x="5252720" y="509265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点位查看详情</a:t>
            </a:r>
          </a:p>
        </p:txBody>
      </p:sp>
    </p:spTree>
    <p:extLst>
      <p:ext uri="{BB962C8B-B14F-4D97-AF65-F5344CB8AC3E}">
        <p14:creationId xmlns:p14="http://schemas.microsoft.com/office/powerpoint/2010/main" val="4130858640"/>
      </p:ext>
    </p:extLst>
  </p:cSld>
  <p:clrMapOvr>
    <a:masterClrMapping/>
  </p:clrMapOvr>
  <p:transition spd="slow">
    <p:push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设备状态改造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为设备状态管理功能创建前端页面，并在若依框架中定义相应的路由和菜单项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然后基于原型完成视图组件基础布局展示改造</a:t>
            </a:r>
            <a:endParaRPr lang="en-US" altLang="zh-CN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B66A5D-E9A2-D917-6E28-9A7E5583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34" y="2693299"/>
            <a:ext cx="10374531" cy="2874532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028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库表设计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Consolas" panose="020B0609020204030204" pitchFamily="49" charset="0"/>
              </a:rPr>
              <a:t>系统后台基础数据表关系说明：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6E309F-69D4-48C8-2BCE-C4FEA117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857" y="2187991"/>
            <a:ext cx="9243143" cy="42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28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2720" y="271303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设备管理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9C68CAEF-7493-241A-F71E-81F83BF9B352}"/>
              </a:ext>
            </a:extLst>
          </p:cNvPr>
          <p:cNvSpPr txBox="1">
            <a:spLocks/>
          </p:cNvSpPr>
          <p:nvPr/>
        </p:nvSpPr>
        <p:spPr>
          <a:xfrm>
            <a:off x="5252720" y="338423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生成基础代码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DFA1B46C-9D79-762C-DAA2-AB74B643BB1D}"/>
              </a:ext>
            </a:extLst>
          </p:cNvPr>
          <p:cNvSpPr txBox="1">
            <a:spLocks/>
          </p:cNvSpPr>
          <p:nvPr/>
        </p:nvSpPr>
        <p:spPr>
          <a:xfrm>
            <a:off x="5252720" y="3811337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设备类型改造</a:t>
            </a:r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FC15D3FF-A9AA-C1EA-2A52-3112AEE69B7C}"/>
              </a:ext>
            </a:extLst>
          </p:cNvPr>
          <p:cNvSpPr txBox="1">
            <a:spLocks/>
          </p:cNvSpPr>
          <p:nvPr/>
        </p:nvSpPr>
        <p:spPr>
          <a:xfrm>
            <a:off x="5252720" y="423844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设备管理改造</a:t>
            </a:r>
          </a:p>
        </p:txBody>
      </p:sp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68723D2E-42FF-6FD1-93D3-D71E5E0041FD}"/>
              </a:ext>
            </a:extLst>
          </p:cNvPr>
          <p:cNvSpPr txBox="1">
            <a:spLocks/>
          </p:cNvSpPr>
          <p:nvPr/>
        </p:nvSpPr>
        <p:spPr>
          <a:xfrm>
            <a:off x="5252720" y="4665547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设备状态改造</a:t>
            </a:r>
          </a:p>
        </p:txBody>
      </p:sp>
      <p:sp>
        <p:nvSpPr>
          <p:cNvPr id="11" name="!!a">
            <a:extLst>
              <a:ext uri="{FF2B5EF4-FFF2-40B4-BE49-F238E27FC236}">
                <a16:creationId xmlns:a16="http://schemas.microsoft.com/office/drawing/2014/main" id="{4A9598EB-D766-154F-5370-07D6FE632C9F}"/>
              </a:ext>
            </a:extLst>
          </p:cNvPr>
          <p:cNvSpPr txBox="1">
            <a:spLocks/>
          </p:cNvSpPr>
          <p:nvPr/>
        </p:nvSpPr>
        <p:spPr>
          <a:xfrm>
            <a:off x="5252720" y="509265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点位查看详情</a:t>
            </a:r>
          </a:p>
        </p:txBody>
      </p:sp>
    </p:spTree>
    <p:extLst>
      <p:ext uri="{BB962C8B-B14F-4D97-AF65-F5344CB8AC3E}">
        <p14:creationId xmlns:p14="http://schemas.microsoft.com/office/powerpoint/2010/main" val="2297039683"/>
      </p:ext>
    </p:extLst>
  </p:cSld>
  <p:clrMapOvr>
    <a:masterClrMapping/>
  </p:clrMapOvr>
  <p:transition spd="slow">
    <p:push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a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点位查看详情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点位管理页面中点击查看详情，需要显示当前点位下所有设备信息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51A334-BA05-A681-F12A-72ACA85D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11" y="2537754"/>
            <a:ext cx="5829300" cy="319087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7420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策略管理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73897"/>
      </p:ext>
    </p:extLst>
  </p:cSld>
  <p:clrMapOvr>
    <a:masterClrMapping/>
  </p:clrMapOvr>
  <p:transition spd="slow">
    <p:push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需求说明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业务场景：管理员在系统中</a:t>
            </a:r>
            <a:r>
              <a:rPr lang="zh-CN" altLang="en-US" b="0" i="0">
                <a:solidFill>
                  <a:srgbClr val="333333"/>
                </a:solidFill>
                <a:effectLst/>
                <a:latin typeface="PingFangSC-Regular"/>
              </a:rPr>
              <a:t>可以对每一台设备设置一个固定折扣，用于营销作用</a:t>
            </a:r>
            <a:endParaRPr lang="en-US" altLang="zh-CN" b="0" i="0">
              <a:solidFill>
                <a:srgbClr val="333333"/>
              </a:solidFill>
              <a:effectLst/>
              <a:latin typeface="PingFangSC-Regular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333333"/>
                </a:solidFill>
                <a:latin typeface="PingFangSC-Regular"/>
                <a:ea typeface="+mn-ea"/>
              </a:rPr>
              <a:t>策略</a:t>
            </a:r>
            <a:r>
              <a:rPr lang="zh-CN" altLang="en-US">
                <a:latin typeface="+mn-ea"/>
                <a:ea typeface="+mn-ea"/>
              </a:rPr>
              <a:t>管理主要涉及到二个功能模块，业务流程如下：</a:t>
            </a:r>
            <a:endParaRPr lang="en-US" altLang="zh-CN">
              <a:latin typeface="+mn-ea"/>
              <a:ea typeface="+mn-ea"/>
            </a:endParaRP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3ECB15F-8CC1-5F96-A204-8F1BE838E997}"/>
              </a:ext>
            </a:extLst>
          </p:cNvPr>
          <p:cNvSpPr/>
          <p:nvPr/>
        </p:nvSpPr>
        <p:spPr>
          <a:xfrm>
            <a:off x="1324060" y="4267199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后台登录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9BD980D-BAA0-8D8E-E79F-258E3D18EAEB}"/>
              </a:ext>
            </a:extLst>
          </p:cNvPr>
          <p:cNvSpPr/>
          <p:nvPr/>
        </p:nvSpPr>
        <p:spPr>
          <a:xfrm>
            <a:off x="3602605" y="4267199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新增策略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99DA548-C22B-4B2D-0122-482A4254B158}"/>
              </a:ext>
            </a:extLst>
          </p:cNvPr>
          <p:cNvSpPr/>
          <p:nvPr/>
        </p:nvSpPr>
        <p:spPr>
          <a:xfrm>
            <a:off x="5382243" y="4267199"/>
            <a:ext cx="1174296" cy="6372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400">
                <a:solidFill>
                  <a:srgbClr val="49504F"/>
                </a:solidFill>
              </a:rPr>
              <a:t>策略分配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DE83AF1-8E42-2509-7EF7-ACA9E3FE0FFD}"/>
              </a:ext>
            </a:extLst>
          </p:cNvPr>
          <p:cNvGrpSpPr/>
          <p:nvPr/>
        </p:nvGrpSpPr>
        <p:grpSpPr>
          <a:xfrm>
            <a:off x="2900513" y="2672440"/>
            <a:ext cx="8278841" cy="3444548"/>
            <a:chOff x="2072962" y="1563947"/>
            <a:chExt cx="2510613" cy="4883152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07F12FA-80B2-BFC9-AD9B-F5882AFDF993}"/>
                </a:ext>
              </a:extLst>
            </p:cNvPr>
            <p:cNvSpPr/>
            <p:nvPr/>
          </p:nvSpPr>
          <p:spPr>
            <a:xfrm>
              <a:off x="2072962" y="1563947"/>
              <a:ext cx="2510613" cy="528129"/>
            </a:xfrm>
            <a:prstGeom prst="rect">
              <a:avLst/>
            </a:prstGeom>
            <a:solidFill>
              <a:srgbClr val="E1F7FF"/>
            </a:solidFill>
            <a:ln w="12700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rgbClr val="49504F"/>
                  </a:solidFill>
                </a:rPr>
                <a:t>策略管理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F69B4C1-585F-E525-3605-BFAF1870E5CA}"/>
                </a:ext>
              </a:extLst>
            </p:cNvPr>
            <p:cNvSpPr/>
            <p:nvPr/>
          </p:nvSpPr>
          <p:spPr>
            <a:xfrm>
              <a:off x="2072962" y="1563947"/>
              <a:ext cx="2510613" cy="4883152"/>
            </a:xfrm>
            <a:prstGeom prst="rect">
              <a:avLst/>
            </a:prstGeom>
            <a:noFill/>
            <a:ln w="12700">
              <a:solidFill>
                <a:srgbClr val="49504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EDB2B86-CDBA-4414-4374-9AC53B4FF73C}"/>
              </a:ext>
            </a:extLst>
          </p:cNvPr>
          <p:cNvGrpSpPr/>
          <p:nvPr/>
        </p:nvGrpSpPr>
        <p:grpSpPr>
          <a:xfrm>
            <a:off x="742067" y="2672440"/>
            <a:ext cx="2157473" cy="3444548"/>
            <a:chOff x="2072962" y="1563947"/>
            <a:chExt cx="2510613" cy="488315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E793404-8803-A8FA-CAE5-DE7EC0DB1D50}"/>
                </a:ext>
              </a:extLst>
            </p:cNvPr>
            <p:cNvSpPr/>
            <p:nvPr/>
          </p:nvSpPr>
          <p:spPr>
            <a:xfrm>
              <a:off x="2072962" y="1563947"/>
              <a:ext cx="2510613" cy="528129"/>
            </a:xfrm>
            <a:prstGeom prst="rect">
              <a:avLst/>
            </a:prstGeom>
            <a:solidFill>
              <a:srgbClr val="E1F7FF"/>
            </a:solidFill>
            <a:ln w="12700">
              <a:solidFill>
                <a:srgbClr val="4950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rgbClr val="49504F"/>
                  </a:solidFill>
                </a:rPr>
                <a:t>登录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43642BB-6F9C-2099-6555-DBF346ED20F4}"/>
                </a:ext>
              </a:extLst>
            </p:cNvPr>
            <p:cNvSpPr/>
            <p:nvPr/>
          </p:nvSpPr>
          <p:spPr>
            <a:xfrm>
              <a:off x="2072962" y="2092075"/>
              <a:ext cx="2510613" cy="4355024"/>
            </a:xfrm>
            <a:prstGeom prst="rect">
              <a:avLst/>
            </a:prstGeom>
            <a:noFill/>
            <a:ln w="12700">
              <a:solidFill>
                <a:srgbClr val="49504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91D54D95-5857-F213-A964-B535C70D7374}"/>
              </a:ext>
            </a:extLst>
          </p:cNvPr>
          <p:cNvSpPr/>
          <p:nvPr/>
        </p:nvSpPr>
        <p:spPr>
          <a:xfrm>
            <a:off x="1445131" y="3290818"/>
            <a:ext cx="873760" cy="419288"/>
          </a:xfrm>
          <a:prstGeom prst="roundRect">
            <a:avLst>
              <a:gd name="adj" fmla="val 46134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开始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ABB9149-D41F-ED75-9E41-88A747EC6FE7}"/>
              </a:ext>
            </a:extLst>
          </p:cNvPr>
          <p:cNvCxnSpPr>
            <a:cxnSpLocks/>
          </p:cNvCxnSpPr>
          <p:nvPr/>
        </p:nvCxnSpPr>
        <p:spPr>
          <a:xfrm>
            <a:off x="1887924" y="3774599"/>
            <a:ext cx="0" cy="470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4DFF772-8963-675C-1C60-221216B0D4D9}"/>
              </a:ext>
            </a:extLst>
          </p:cNvPr>
          <p:cNvSpPr/>
          <p:nvPr/>
        </p:nvSpPr>
        <p:spPr>
          <a:xfrm>
            <a:off x="7315609" y="4331395"/>
            <a:ext cx="873760" cy="419288"/>
          </a:xfrm>
          <a:prstGeom prst="roundRect">
            <a:avLst>
              <a:gd name="adj" fmla="val 46134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/>
              <a:t>结束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13887D5-68F4-25F8-6515-1F0B7A395CC6}"/>
              </a:ext>
            </a:extLst>
          </p:cNvPr>
          <p:cNvCxnSpPr>
            <a:cxnSpLocks/>
          </p:cNvCxnSpPr>
          <p:nvPr/>
        </p:nvCxnSpPr>
        <p:spPr>
          <a:xfrm>
            <a:off x="2583106" y="4593188"/>
            <a:ext cx="840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E268C6B-BEAA-1307-CAF8-571AF1B5D3E4}"/>
              </a:ext>
            </a:extLst>
          </p:cNvPr>
          <p:cNvCxnSpPr>
            <a:cxnSpLocks/>
          </p:cNvCxnSpPr>
          <p:nvPr/>
        </p:nvCxnSpPr>
        <p:spPr>
          <a:xfrm>
            <a:off x="4865799" y="4551348"/>
            <a:ext cx="397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D3198BC-BEDA-F941-0B3E-F2B33E318FC5}"/>
              </a:ext>
            </a:extLst>
          </p:cNvPr>
          <p:cNvCxnSpPr>
            <a:cxnSpLocks/>
          </p:cNvCxnSpPr>
          <p:nvPr/>
        </p:nvCxnSpPr>
        <p:spPr>
          <a:xfrm>
            <a:off x="6642048" y="4541039"/>
            <a:ext cx="397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0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  <p:bldP spid="24" grpId="0" animBg="1"/>
      <p:bldP spid="2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615B05-26F6-170F-DBF8-EB0591594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122" y="2180345"/>
            <a:ext cx="5976773" cy="3658088"/>
          </a:xfrm>
          <a:prstGeom prst="rect">
            <a:avLst/>
          </a:prstGeom>
        </p:spPr>
      </p:pic>
      <p:sp>
        <p:nvSpPr>
          <p:cNvPr id="5" name="!!a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库表设计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5"/>
            <a:ext cx="11343375" cy="982362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  <a:ea typeface="+mn-ea"/>
              </a:rPr>
              <a:t>对于策略管理数据模型，下面是示意图：</a:t>
            </a:r>
          </a:p>
          <a:p>
            <a:pPr algn="just">
              <a:spcBef>
                <a:spcPts val="600"/>
              </a:spcBef>
            </a:pPr>
            <a:r>
              <a:rPr lang="en-US" altLang="zh-CN" sz="1400">
                <a:latin typeface="+mn-ea"/>
                <a:ea typeface="+mn-ea"/>
              </a:rPr>
              <a:t>     </a:t>
            </a:r>
            <a:r>
              <a:rPr lang="zh-CN" altLang="en-US" sz="1400">
                <a:latin typeface="+mn-ea"/>
                <a:ea typeface="+mn-ea"/>
              </a:rPr>
              <a:t>关系字段：</a:t>
            </a:r>
            <a:r>
              <a:rPr lang="en-US" altLang="zh-CN" sz="1400">
                <a:latin typeface="+mn-ea"/>
                <a:ea typeface="+mn-ea"/>
              </a:rPr>
              <a:t>policy_id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0CCEBD-B982-D203-EEE2-6FDB90F51B60}"/>
              </a:ext>
            </a:extLst>
          </p:cNvPr>
          <p:cNvSpPr/>
          <p:nvPr/>
        </p:nvSpPr>
        <p:spPr>
          <a:xfrm>
            <a:off x="3634858" y="5193682"/>
            <a:ext cx="2577982" cy="177679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704460-D34E-F775-5903-58A3D0DEC0FC}"/>
              </a:ext>
            </a:extLst>
          </p:cNvPr>
          <p:cNvSpPr/>
          <p:nvPr/>
        </p:nvSpPr>
        <p:spPr>
          <a:xfrm>
            <a:off x="7326811" y="2537982"/>
            <a:ext cx="2116909" cy="183528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69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B5AFBA-CD37-D342-FB33-23369C6D4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0158" y="874395"/>
            <a:ext cx="5973761" cy="4256405"/>
          </a:xfrm>
        </p:spPr>
        <p:txBody>
          <a:bodyPr/>
          <a:lstStyle/>
          <a:p>
            <a:r>
              <a:rPr lang="zh-CN" altLang="en-US"/>
              <a:t>生成基础代码</a:t>
            </a:r>
            <a:endParaRPr lang="en-US" altLang="zh-CN"/>
          </a:p>
          <a:p>
            <a:r>
              <a:rPr lang="zh-CN" altLang="en-US"/>
              <a:t>策略管理改造</a:t>
            </a:r>
            <a:endParaRPr lang="en-US" altLang="zh-CN"/>
          </a:p>
          <a:p>
            <a:r>
              <a:rPr lang="zh-CN" altLang="en-US"/>
              <a:t>设备策略分配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6846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2720" y="271303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策略管理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07</a:t>
            </a:r>
            <a:endParaRPr lang="zh-CN" altLang="en-US"/>
          </a:p>
        </p:txBody>
      </p:sp>
      <p:sp>
        <p:nvSpPr>
          <p:cNvPr id="4" name="!!a">
            <a:extLst>
              <a:ext uri="{FF2B5EF4-FFF2-40B4-BE49-F238E27FC236}">
                <a16:creationId xmlns:a16="http://schemas.microsoft.com/office/drawing/2014/main" id="{9C68CAEF-7493-241A-F71E-81F83BF9B352}"/>
              </a:ext>
            </a:extLst>
          </p:cNvPr>
          <p:cNvSpPr txBox="1">
            <a:spLocks/>
          </p:cNvSpPr>
          <p:nvPr/>
        </p:nvSpPr>
        <p:spPr>
          <a:xfrm>
            <a:off x="5252720" y="338423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生成基础代码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DFA1B46C-9D79-762C-DAA2-AB74B643BB1D}"/>
              </a:ext>
            </a:extLst>
          </p:cNvPr>
          <p:cNvSpPr txBox="1">
            <a:spLocks/>
          </p:cNvSpPr>
          <p:nvPr/>
        </p:nvSpPr>
        <p:spPr>
          <a:xfrm>
            <a:off x="5252720" y="3811337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策略管理改造</a:t>
            </a:r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FC15D3FF-A9AA-C1EA-2A52-3112AEE69B7C}"/>
              </a:ext>
            </a:extLst>
          </p:cNvPr>
          <p:cNvSpPr txBox="1">
            <a:spLocks/>
          </p:cNvSpPr>
          <p:nvPr/>
        </p:nvSpPr>
        <p:spPr>
          <a:xfrm>
            <a:off x="5252720" y="423844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设备策略分配</a:t>
            </a:r>
          </a:p>
        </p:txBody>
      </p:sp>
    </p:spTree>
    <p:extLst>
      <p:ext uri="{BB962C8B-B14F-4D97-AF65-F5344CB8AC3E}">
        <p14:creationId xmlns:p14="http://schemas.microsoft.com/office/powerpoint/2010/main" val="3970610440"/>
      </p:ext>
    </p:extLst>
  </p:cSld>
  <p:clrMapOvr>
    <a:masterClrMapping/>
  </p:clrMapOvr>
  <p:transition spd="slow">
    <p:push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78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使用若依代码生成器，生成策略管理前后端基础代码，并导入到项目中：</a:t>
            </a:r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66FDB101-755F-2CB5-4299-B05D063EC0A7}"/>
              </a:ext>
            </a:extLst>
          </p:cNvPr>
          <p:cNvSpPr txBox="1">
            <a:spLocks/>
          </p:cNvSpPr>
          <p:nvPr/>
        </p:nvSpPr>
        <p:spPr>
          <a:xfrm>
            <a:off x="710878" y="942193"/>
            <a:ext cx="5973761" cy="637267"/>
          </a:xfrm>
          <a:prstGeom prst="rect">
            <a:avLst/>
          </a:prstGeom>
        </p:spPr>
        <p:txBody>
          <a:bodyPr anchor="ctr" anchorCtr="0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dirty="0">
                <a:solidFill>
                  <a:srgbClr val="AD2A26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fontAlgn="base">
              <a:spcBef>
                <a:spcPct val="0"/>
              </a:spcBef>
              <a:spcAft>
                <a:spcPct val="0"/>
              </a:spcAft>
              <a:defRPr sz="3200" b="1"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生成基础代码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FEA64B-2C84-23C6-22C6-C588DC1DC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49" y="2726582"/>
            <a:ext cx="10516767" cy="3267612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165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生成基础代码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0880" y="1624204"/>
            <a:ext cx="11343375" cy="2642995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latin typeface="+mn-ea"/>
              </a:rPr>
              <a:t>使用若依代码生成器，生成策略管理前后端基础代码，并导入到项目中：</a:t>
            </a: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创建目录菜单</a:t>
            </a:r>
            <a:endParaRPr lang="en-US" altLang="zh-CN">
              <a:latin typeface="+mn-ea"/>
              <a:ea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配置代码生成信息</a:t>
            </a:r>
            <a:endParaRPr lang="en-US" altLang="zh-CN">
              <a:latin typeface="+mn-ea"/>
              <a:ea typeface="+mn-ea"/>
            </a:endParaRPr>
          </a:p>
          <a:p>
            <a:pPr marL="342900" indent="-342900" algn="just">
              <a:spcBef>
                <a:spcPts val="600"/>
              </a:spcBef>
              <a:buFont typeface="+mj-ea"/>
              <a:buAutoNum type="circleNumDbPlain"/>
            </a:pPr>
            <a:r>
              <a:rPr lang="zh-CN" altLang="en-US">
                <a:latin typeface="+mn-ea"/>
                <a:ea typeface="+mn-ea"/>
              </a:rPr>
              <a:t>下载代码并导入项目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9694DF6-9ADC-4327-4D59-651EFABE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261" y="2312988"/>
            <a:ext cx="2171700" cy="4381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6F0925A-5D44-F3E7-78A7-7220FBA8F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503" y="2312988"/>
            <a:ext cx="5272209" cy="34653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4ADAEFC-D184-45D9-7D24-CDB0AF0FD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261" y="2312988"/>
            <a:ext cx="6935289" cy="4381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43AEB33-2207-EE90-5F7D-2289FB8BF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869" y="2312988"/>
            <a:ext cx="2838450" cy="8382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0E194B8-EC94-AF40-D0AC-A7EDA7A51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6593" y="3201133"/>
            <a:ext cx="890990" cy="69117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073658A-1B89-2320-FDA5-55EA9DF51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5648" y="2208206"/>
            <a:ext cx="1092880" cy="88814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7FBFDA6-C7D3-B88F-E861-F54A2D3BF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9933" y="4021895"/>
            <a:ext cx="2127020" cy="100585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266164A-E470-8B2C-59E2-342C75E185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275" y="5122711"/>
            <a:ext cx="4220138" cy="131121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484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3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4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4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5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5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2720" y="2713038"/>
            <a:ext cx="6725920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策略管理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B9B83E-47FC-166B-F318-087205F16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07</a:t>
            </a:r>
            <a:endParaRPr lang="zh-CN" altLang="en-US"/>
          </a:p>
        </p:txBody>
      </p:sp>
      <p:sp>
        <p:nvSpPr>
          <p:cNvPr id="4" name="文本占位符 4">
            <a:extLst>
              <a:ext uri="{FF2B5EF4-FFF2-40B4-BE49-F238E27FC236}">
                <a16:creationId xmlns:a16="http://schemas.microsoft.com/office/drawing/2014/main" id="{9C68CAEF-7493-241A-F71E-81F83BF9B352}"/>
              </a:ext>
            </a:extLst>
          </p:cNvPr>
          <p:cNvSpPr txBox="1">
            <a:spLocks/>
          </p:cNvSpPr>
          <p:nvPr/>
        </p:nvSpPr>
        <p:spPr>
          <a:xfrm>
            <a:off x="5252720" y="3384232"/>
            <a:ext cx="193040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595959"/>
                </a:solidFill>
              </a:rPr>
              <a:t>生成基础代码</a:t>
            </a:r>
          </a:p>
        </p:txBody>
      </p:sp>
      <p:sp>
        <p:nvSpPr>
          <p:cNvPr id="8" name="!!a">
            <a:extLst>
              <a:ext uri="{FF2B5EF4-FFF2-40B4-BE49-F238E27FC236}">
                <a16:creationId xmlns:a16="http://schemas.microsoft.com/office/drawing/2014/main" id="{DFA1B46C-9D79-762C-DAA2-AB74B643BB1D}"/>
              </a:ext>
            </a:extLst>
          </p:cNvPr>
          <p:cNvSpPr txBox="1">
            <a:spLocks/>
          </p:cNvSpPr>
          <p:nvPr/>
        </p:nvSpPr>
        <p:spPr>
          <a:xfrm>
            <a:off x="5252720" y="3811337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策略管理改造</a:t>
            </a:r>
          </a:p>
        </p:txBody>
      </p: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FC15D3FF-A9AA-C1EA-2A52-3112AEE69B7C}"/>
              </a:ext>
            </a:extLst>
          </p:cNvPr>
          <p:cNvSpPr txBox="1">
            <a:spLocks/>
          </p:cNvSpPr>
          <p:nvPr/>
        </p:nvSpPr>
        <p:spPr>
          <a:xfrm>
            <a:off x="5252720" y="4238442"/>
            <a:ext cx="1627369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设备策略分配</a:t>
            </a:r>
          </a:p>
        </p:txBody>
      </p:sp>
    </p:spTree>
    <p:extLst>
      <p:ext uri="{BB962C8B-B14F-4D97-AF65-F5344CB8AC3E}">
        <p14:creationId xmlns:p14="http://schemas.microsoft.com/office/powerpoint/2010/main" val="3855755411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M3NzFmMTAxM2Y3NzgxMjEyNDc0MjViZDc3MzE0Y2QifQ=="/>
  <p:tag name="ISLIDE.GUIDESSETTING" val="{&quot;Id&quot;:&quot;22f6f95e-8faa-45d4-a010-5ee0d36742fe&quot;,&quot;Name&quot;:null,&quot;Kind&quot;:1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algn="ctr">
          <a:defRPr sz="7200" dirty="0" smtClean="0">
            <a:solidFill>
              <a:srgbClr val="262626"/>
            </a:solidFill>
            <a:latin typeface="Consolas" panose="020B0609020204030204" pitchFamily="49" charset="0"/>
            <a:ea typeface="阿里巴巴普惠体 B" panose="00020600040101010101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教学使用">
      <a:majorFont>
        <a:latin typeface="阿里巴巴普惠体 Medium"/>
        <a:ea typeface="阿里巴巴普惠体 Medium"/>
        <a:cs typeface=""/>
      </a:majorFont>
      <a:minorFont>
        <a:latin typeface="阿里巴巴普惠体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36835</TotalTime>
  <Words>5504</Words>
  <Application>Microsoft Office PowerPoint</Application>
  <PresentationFormat>宽屏</PresentationFormat>
  <Paragraphs>905</Paragraphs>
  <Slides>173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173</vt:i4>
      </vt:variant>
    </vt:vector>
  </HeadingPairs>
  <TitlesOfParts>
    <vt:vector size="202" baseType="lpstr">
      <vt:lpstr>Alimama DongFangDaKai</vt:lpstr>
      <vt:lpstr>Arial Unicode MS</vt:lpstr>
      <vt:lpstr>HarmonyOS Sans SC</vt:lpstr>
      <vt:lpstr>JetBrains Mono</vt:lpstr>
      <vt:lpstr>PingFangSC-Regular</vt:lpstr>
      <vt:lpstr>阿里巴巴普惠体</vt:lpstr>
      <vt:lpstr>阿里巴巴普惠体 B</vt:lpstr>
      <vt:lpstr>阿里巴巴普惠体 M</vt:lpstr>
      <vt:lpstr>阿里巴巴普惠体 Medium</vt:lpstr>
      <vt:lpstr>阿里巴巴普惠体 R</vt:lpstr>
      <vt:lpstr>等线</vt:lpstr>
      <vt:lpstr>汉仪尚巍流云体简</vt:lpstr>
      <vt:lpstr>黑体</vt:lpstr>
      <vt:lpstr>华文楷体</vt:lpstr>
      <vt:lpstr>Arial</vt:lpstr>
      <vt:lpstr>Calibri</vt:lpstr>
      <vt:lpstr>Consolas</vt:lpstr>
      <vt:lpstr>Courier New</vt:lpstr>
      <vt:lpstr>Fira Code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PowerPoint 演示文稿</vt:lpstr>
      <vt:lpstr>若依专题</vt:lpstr>
      <vt:lpstr>项目介绍</vt:lpstr>
      <vt:lpstr>帝可得是什么?</vt:lpstr>
      <vt:lpstr>帝可得是什么?</vt:lpstr>
      <vt:lpstr>售货机术语</vt:lpstr>
      <vt:lpstr>角色与功能</vt:lpstr>
      <vt:lpstr>产品原型</vt:lpstr>
      <vt:lpstr>库表设计</vt:lpstr>
      <vt:lpstr>初始AI</vt:lpstr>
      <vt:lpstr>PowerPoint 演示文稿</vt:lpstr>
      <vt:lpstr>AIGC</vt:lpstr>
      <vt:lpstr>AIGC</vt:lpstr>
      <vt:lpstr>AIGC</vt:lpstr>
      <vt:lpstr>AIGC</vt:lpstr>
      <vt:lpstr>PowerPoint 演示文稿</vt:lpstr>
      <vt:lpstr>提示工程</vt:lpstr>
      <vt:lpstr>提示工程</vt:lpstr>
      <vt:lpstr>提示工程</vt:lpstr>
      <vt:lpstr>Prompt的组成</vt:lpstr>
      <vt:lpstr>Prompt的组成</vt:lpstr>
      <vt:lpstr>Prompt练习</vt:lpstr>
      <vt:lpstr>常见的编程相关的Prompt</vt:lpstr>
      <vt:lpstr>PowerPoint 演示文稿</vt:lpstr>
      <vt:lpstr>项目搭建</vt:lpstr>
      <vt:lpstr>搭建后端项目</vt:lpstr>
      <vt:lpstr>搭建前端项目</vt:lpstr>
      <vt:lpstr>点位管理</vt:lpstr>
      <vt:lpstr>需求说明</vt:lpstr>
      <vt:lpstr>PowerPoint 演示文稿</vt:lpstr>
      <vt:lpstr>点位管理</vt:lpstr>
      <vt:lpstr>库表设计</vt:lpstr>
      <vt:lpstr>库表设计</vt:lpstr>
      <vt:lpstr>点位管理</vt:lpstr>
      <vt:lpstr>PowerPoint 演示文稿</vt:lpstr>
      <vt:lpstr>生成基础代码</vt:lpstr>
      <vt:lpstr>点位管理</vt:lpstr>
      <vt:lpstr>区域管理改造</vt:lpstr>
      <vt:lpstr>区域管理改造</vt:lpstr>
      <vt:lpstr>区域管理改造</vt:lpstr>
      <vt:lpstr>PowerPoint 演示文稿</vt:lpstr>
      <vt:lpstr>点位管理</vt:lpstr>
      <vt:lpstr>合作商管理改造</vt:lpstr>
      <vt:lpstr>合作商管理改造</vt:lpstr>
      <vt:lpstr>合作商管理改造</vt:lpstr>
      <vt:lpstr>合作商管理改造</vt:lpstr>
      <vt:lpstr>合作商管理改造</vt:lpstr>
      <vt:lpstr>合作商管理改造</vt:lpstr>
      <vt:lpstr>PowerPoint 演示文稿</vt:lpstr>
      <vt:lpstr>点位管理</vt:lpstr>
      <vt:lpstr>点位管理改造</vt:lpstr>
      <vt:lpstr>点位管理改造</vt:lpstr>
      <vt:lpstr>点位管理改造</vt:lpstr>
      <vt:lpstr>区域查看详情</vt:lpstr>
      <vt:lpstr>数据完整性</vt:lpstr>
      <vt:lpstr>全局异常处理器</vt:lpstr>
      <vt:lpstr>PowerPoint 演示文稿</vt:lpstr>
      <vt:lpstr>人员管理</vt:lpstr>
      <vt:lpstr>需求说明</vt:lpstr>
      <vt:lpstr>库表设计</vt:lpstr>
      <vt:lpstr>PowerPoint 演示文稿</vt:lpstr>
      <vt:lpstr>人员管理</vt:lpstr>
      <vt:lpstr>PowerPoint 演示文稿</vt:lpstr>
      <vt:lpstr>生成基础代码</vt:lpstr>
      <vt:lpstr>人员管理</vt:lpstr>
      <vt:lpstr>人员列表改造</vt:lpstr>
      <vt:lpstr>人员列表改造</vt:lpstr>
      <vt:lpstr>文件存储</vt:lpstr>
      <vt:lpstr>文件存储</vt:lpstr>
      <vt:lpstr>文件存储</vt:lpstr>
      <vt:lpstr>文件存储</vt:lpstr>
      <vt:lpstr>文件存储</vt:lpstr>
      <vt:lpstr>文件存储</vt:lpstr>
      <vt:lpstr>设备管理</vt:lpstr>
      <vt:lpstr>需求说明</vt:lpstr>
      <vt:lpstr>库表设计</vt:lpstr>
      <vt:lpstr>PowerPoint 演示文稿</vt:lpstr>
      <vt:lpstr>设备管理</vt:lpstr>
      <vt:lpstr>PowerPoint 演示文稿</vt:lpstr>
      <vt:lpstr>生成基础代码</vt:lpstr>
      <vt:lpstr>设备管理</vt:lpstr>
      <vt:lpstr>设备类型改造</vt:lpstr>
      <vt:lpstr>设备管理</vt:lpstr>
      <vt:lpstr>设备管理改造</vt:lpstr>
      <vt:lpstr>设备管理改造</vt:lpstr>
      <vt:lpstr>设备管理改造</vt:lpstr>
      <vt:lpstr>设备管理改造</vt:lpstr>
      <vt:lpstr>设备管理</vt:lpstr>
      <vt:lpstr>设备状态改造</vt:lpstr>
      <vt:lpstr>设备管理</vt:lpstr>
      <vt:lpstr>点位查看详情</vt:lpstr>
      <vt:lpstr>策略管理</vt:lpstr>
      <vt:lpstr>需求说明</vt:lpstr>
      <vt:lpstr>库表设计</vt:lpstr>
      <vt:lpstr>PowerPoint 演示文稿</vt:lpstr>
      <vt:lpstr>策略管理</vt:lpstr>
      <vt:lpstr>PowerPoint 演示文稿</vt:lpstr>
      <vt:lpstr>生成基础代码</vt:lpstr>
      <vt:lpstr>策略管理</vt:lpstr>
      <vt:lpstr>策略管理改造</vt:lpstr>
      <vt:lpstr>策略管理改造</vt:lpstr>
      <vt:lpstr>策略管理</vt:lpstr>
      <vt:lpstr>设备策略分配</vt:lpstr>
      <vt:lpstr>商品管理</vt:lpstr>
      <vt:lpstr>需求说明</vt:lpstr>
      <vt:lpstr>库表设计</vt:lpstr>
      <vt:lpstr>PowerPoint 演示文稿</vt:lpstr>
      <vt:lpstr>商品管理</vt:lpstr>
      <vt:lpstr>PowerPoint 演示文稿</vt:lpstr>
      <vt:lpstr>生成基础代码</vt:lpstr>
      <vt:lpstr>商品管理</vt:lpstr>
      <vt:lpstr>商品类型改造</vt:lpstr>
      <vt:lpstr>商品管理</vt:lpstr>
      <vt:lpstr>商品管理改造</vt:lpstr>
      <vt:lpstr>商品管理改造</vt:lpstr>
      <vt:lpstr>商品管理</vt:lpstr>
      <vt:lpstr>批量导入</vt:lpstr>
      <vt:lpstr>批量导入</vt:lpstr>
      <vt:lpstr>商品管理</vt:lpstr>
      <vt:lpstr>货道关联商品</vt:lpstr>
      <vt:lpstr>货道关联商品</vt:lpstr>
      <vt:lpstr>货道关联商品</vt:lpstr>
      <vt:lpstr>货道关联商品</vt:lpstr>
      <vt:lpstr>货道关联商品</vt:lpstr>
      <vt:lpstr>货道关联商品</vt:lpstr>
      <vt:lpstr>货道关联商品</vt:lpstr>
      <vt:lpstr>货道关联商品</vt:lpstr>
      <vt:lpstr>工单管理</vt:lpstr>
      <vt:lpstr>需求说明</vt:lpstr>
      <vt:lpstr>需求说明</vt:lpstr>
      <vt:lpstr>库表设计</vt:lpstr>
      <vt:lpstr>PowerPoint 演示文稿</vt:lpstr>
      <vt:lpstr>工单管理</vt:lpstr>
      <vt:lpstr>PowerPoint 演示文稿</vt:lpstr>
      <vt:lpstr>生成基础代码</vt:lpstr>
      <vt:lpstr>工单管理</vt:lpstr>
      <vt:lpstr>PowerPoint 演示文稿</vt:lpstr>
      <vt:lpstr>查询工单列表</vt:lpstr>
      <vt:lpstr>工单管理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工单管理</vt:lpstr>
      <vt:lpstr>PowerPoint 演示文稿</vt:lpstr>
      <vt:lpstr>PowerPoint 演示文稿</vt:lpstr>
      <vt:lpstr>新增工单-流程</vt:lpstr>
      <vt:lpstr>工单管理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运营管理App</vt:lpstr>
      <vt:lpstr>需求说明</vt:lpstr>
      <vt:lpstr>环境搭建</vt:lpstr>
      <vt:lpstr>环境搭建</vt:lpstr>
      <vt:lpstr>功能测试</vt:lpstr>
      <vt:lpstr>源码介绍</vt:lpstr>
      <vt:lpstr>设备屏幕端</vt:lpstr>
      <vt:lpstr>需求说明</vt:lpstr>
      <vt:lpstr>环境搭建</vt:lpstr>
      <vt:lpstr>环境搭建</vt:lpstr>
      <vt:lpstr>功能测试</vt:lpstr>
      <vt:lpstr>支付出货流程</vt:lpstr>
      <vt:lpstr>支付出货流程</vt:lpstr>
      <vt:lpstr>源码介绍</vt:lpstr>
      <vt:lpstr>订单管理</vt:lpstr>
      <vt:lpstr>需求说明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e9098</cp:lastModifiedBy>
  <cp:revision>7160</cp:revision>
  <dcterms:created xsi:type="dcterms:W3CDTF">2020-03-31T02:23:00Z</dcterms:created>
  <dcterms:modified xsi:type="dcterms:W3CDTF">2024-08-01T03:43:38Z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F28207C7460F41B096C041AB4A3B4988_12</vt:lpwstr>
  </property>
  <property fmtid="{D5CDD505-2E9C-101B-9397-08002B2CF9AE}" pid="3" name="KSOProductBuildVer">
    <vt:lpwstr>2052-12.1.0.16388</vt:lpwstr>
  </property>
</Properties>
</file>